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708" r:id="rId4"/>
    <p:sldMasterId id="2147483756" r:id="rId5"/>
    <p:sldMasterId id="2147483780" r:id="rId6"/>
    <p:sldMasterId id="2147483792" r:id="rId7"/>
    <p:sldMasterId id="2147483840" r:id="rId8"/>
  </p:sldMasterIdLst>
  <p:notesMasterIdLst>
    <p:notesMasterId r:id="rId28"/>
  </p:notesMasterIdLst>
  <p:handoutMasterIdLst>
    <p:handoutMasterId r:id="rId29"/>
  </p:handoutMasterIdLst>
  <p:sldIdLst>
    <p:sldId id="258" r:id="rId9"/>
    <p:sldId id="257" r:id="rId10"/>
    <p:sldId id="259" r:id="rId11"/>
    <p:sldId id="281" r:id="rId12"/>
    <p:sldId id="286" r:id="rId13"/>
    <p:sldId id="287" r:id="rId14"/>
    <p:sldId id="288" r:id="rId15"/>
    <p:sldId id="285" r:id="rId16"/>
    <p:sldId id="261" r:id="rId17"/>
    <p:sldId id="263" r:id="rId18"/>
    <p:sldId id="282" r:id="rId19"/>
    <p:sldId id="283" r:id="rId20"/>
    <p:sldId id="284" r:id="rId21"/>
    <p:sldId id="267" r:id="rId22"/>
    <p:sldId id="278" r:id="rId23"/>
    <p:sldId id="269" r:id="rId24"/>
    <p:sldId id="270" r:id="rId25"/>
    <p:sldId id="279" r:id="rId26"/>
    <p:sldId id="275" r:id="rId27"/>
  </p:sldIdLst>
  <p:sldSz cx="9144000" cy="6858000" type="screen4x3"/>
  <p:notesSz cx="6819900" cy="9918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4">
          <p15:clr>
            <a:srgbClr val="A4A3A4"/>
          </p15:clr>
        </p15:guide>
        <p15:guide id="2" pos="214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9" autoAdjust="0"/>
    <p:restoredTop sz="86323" autoAdjust="0"/>
  </p:normalViewPr>
  <p:slideViewPr>
    <p:cSldViewPr>
      <p:cViewPr varScale="1">
        <p:scale>
          <a:sx n="63" d="100"/>
          <a:sy n="63" d="100"/>
        </p:scale>
        <p:origin x="48" y="4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49" d="100"/>
          <a:sy n="49" d="100"/>
        </p:scale>
        <p:origin x="-2904" y="-90"/>
      </p:cViewPr>
      <p:guideLst>
        <p:guide orient="horz" pos="3124"/>
        <p:guide pos="214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notesMaster" Target="notesMasters/notes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63032" y="0"/>
            <a:ext cx="2955290" cy="495935"/>
          </a:xfrm>
          <a:prstGeom prst="rect">
            <a:avLst/>
          </a:prstGeom>
        </p:spPr>
        <p:txBody>
          <a:bodyPr vert="horz" lIns="91440" tIns="45720" rIns="91440" bIns="45720" rtlCol="0"/>
          <a:lstStyle>
            <a:lvl1pPr algn="r">
              <a:defRPr sz="1200"/>
            </a:lvl1pPr>
          </a:lstStyle>
          <a:p>
            <a:fld id="{A3234F4F-AD4A-4548-9285-E7332860695F}" type="datetimeFigureOut">
              <a:rPr lang="en-AU" smtClean="0"/>
              <a:t>7/03/2019</a:t>
            </a:fld>
            <a:endParaRPr lang="en-AU"/>
          </a:p>
        </p:txBody>
      </p:sp>
      <p:sp>
        <p:nvSpPr>
          <p:cNvPr id="4" name="Footer Placeholder 3"/>
          <p:cNvSpPr>
            <a:spLocks noGrp="1"/>
          </p:cNvSpPr>
          <p:nvPr>
            <p:ph type="ftr" sz="quarter" idx="2"/>
          </p:nvPr>
        </p:nvSpPr>
        <p:spPr>
          <a:xfrm>
            <a:off x="0" y="9421044"/>
            <a:ext cx="2955290" cy="495935"/>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63032" y="9421044"/>
            <a:ext cx="2955290" cy="495935"/>
          </a:xfrm>
          <a:prstGeom prst="rect">
            <a:avLst/>
          </a:prstGeom>
        </p:spPr>
        <p:txBody>
          <a:bodyPr vert="horz" lIns="91440" tIns="45720" rIns="91440" bIns="45720" rtlCol="0" anchor="b"/>
          <a:lstStyle>
            <a:lvl1pPr algn="r">
              <a:defRPr sz="1200"/>
            </a:lvl1pPr>
          </a:lstStyle>
          <a:p>
            <a:fld id="{42D40D2C-6FB5-405C-9473-CB64D8CDC2FA}" type="slidenum">
              <a:rPr lang="en-AU" smtClean="0"/>
              <a:t>‹#›</a:t>
            </a:fld>
            <a:endParaRPr lang="en-AU"/>
          </a:p>
        </p:txBody>
      </p:sp>
    </p:spTree>
    <p:extLst>
      <p:ext uri="{BB962C8B-B14F-4D97-AF65-F5344CB8AC3E}">
        <p14:creationId xmlns:p14="http://schemas.microsoft.com/office/powerpoint/2010/main" val="36537764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63032" y="0"/>
            <a:ext cx="2955290" cy="495935"/>
          </a:xfrm>
          <a:prstGeom prst="rect">
            <a:avLst/>
          </a:prstGeom>
        </p:spPr>
        <p:txBody>
          <a:bodyPr vert="horz" lIns="91440" tIns="45720" rIns="91440" bIns="45720" rtlCol="0"/>
          <a:lstStyle>
            <a:lvl1pPr algn="r">
              <a:defRPr sz="1200"/>
            </a:lvl1pPr>
          </a:lstStyle>
          <a:p>
            <a:fld id="{A2A2C1A8-A111-4767-B603-C26884EF66DD}" type="datetimeFigureOut">
              <a:rPr lang="en-AU" smtClean="0"/>
              <a:t>7/03/2019</a:t>
            </a:fld>
            <a:endParaRPr lang="en-AU"/>
          </a:p>
        </p:txBody>
      </p:sp>
      <p:sp>
        <p:nvSpPr>
          <p:cNvPr id="4" name="Slide Image Placeholder 3"/>
          <p:cNvSpPr>
            <a:spLocks noGrp="1" noRot="1" noChangeAspect="1"/>
          </p:cNvSpPr>
          <p:nvPr>
            <p:ph type="sldImg" idx="2"/>
          </p:nvPr>
        </p:nvSpPr>
        <p:spPr>
          <a:xfrm>
            <a:off x="930275" y="744538"/>
            <a:ext cx="4959350" cy="3719512"/>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1990" y="4711383"/>
            <a:ext cx="5455920" cy="44634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421044"/>
            <a:ext cx="2955290" cy="49593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63032" y="9421044"/>
            <a:ext cx="2955290" cy="495935"/>
          </a:xfrm>
          <a:prstGeom prst="rect">
            <a:avLst/>
          </a:prstGeom>
        </p:spPr>
        <p:txBody>
          <a:bodyPr vert="horz" lIns="91440" tIns="45720" rIns="91440" bIns="45720" rtlCol="0" anchor="b"/>
          <a:lstStyle>
            <a:lvl1pPr algn="r">
              <a:defRPr sz="1200"/>
            </a:lvl1pPr>
          </a:lstStyle>
          <a:p>
            <a:fld id="{E46EE7C9-E33C-44DC-922F-74C1A1EDA90B}" type="slidenum">
              <a:rPr lang="en-AU" smtClean="0"/>
              <a:t>‹#›</a:t>
            </a:fld>
            <a:endParaRPr lang="en-AU"/>
          </a:p>
        </p:txBody>
      </p:sp>
    </p:spTree>
    <p:extLst>
      <p:ext uri="{BB962C8B-B14F-4D97-AF65-F5344CB8AC3E}">
        <p14:creationId xmlns:p14="http://schemas.microsoft.com/office/powerpoint/2010/main" val="3571821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 would like</a:t>
            </a:r>
            <a:r>
              <a:rPr lang="en-AU" baseline="0" dirty="0"/>
              <a:t> to acknowledge the traditional owners of the land upon which we are meeting, the Wurundjeri people and pay my respects to their elders past and present.</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1</a:t>
            </a:fld>
            <a:endParaRPr lang="en-AU"/>
          </a:p>
        </p:txBody>
      </p:sp>
    </p:spTree>
    <p:extLst>
      <p:ext uri="{BB962C8B-B14F-4D97-AF65-F5344CB8AC3E}">
        <p14:creationId xmlns:p14="http://schemas.microsoft.com/office/powerpoint/2010/main" val="26312250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30275" y="744538"/>
            <a:ext cx="4135438" cy="3101975"/>
          </a:xfrm>
        </p:spPr>
      </p:sp>
      <p:sp>
        <p:nvSpPr>
          <p:cNvPr id="3" name="Notes Placeholder 2"/>
          <p:cNvSpPr>
            <a:spLocks noGrp="1"/>
          </p:cNvSpPr>
          <p:nvPr>
            <p:ph type="body" idx="1"/>
          </p:nvPr>
        </p:nvSpPr>
        <p:spPr>
          <a:xfrm>
            <a:off x="313606" y="4095254"/>
            <a:ext cx="6192688" cy="4463415"/>
          </a:xfrm>
        </p:spPr>
        <p:txBody>
          <a:bodyPr/>
          <a:lstStyle/>
          <a:p>
            <a:r>
              <a:rPr lang="en-AU" dirty="0" smtClean="0"/>
              <a:t>Hi everyone</a:t>
            </a:r>
            <a:r>
              <a:rPr lang="en-AU" baseline="0" dirty="0" smtClean="0"/>
              <a:t>, My name is Ashleigh Bell</a:t>
            </a:r>
          </a:p>
          <a:p>
            <a:r>
              <a:rPr lang="en-AU" baseline="0" dirty="0" smtClean="0"/>
              <a:t>I am the Aboriginal lived experience peer support worker for mental health services at eastern health</a:t>
            </a:r>
          </a:p>
          <a:p>
            <a:endParaRPr lang="en-AU" baseline="0" dirty="0" smtClean="0"/>
          </a:p>
          <a:p>
            <a:r>
              <a:rPr lang="en-AU" baseline="0" dirty="0" smtClean="0"/>
              <a:t>Thought I would give you a little insight as to how I ended up in this position</a:t>
            </a:r>
          </a:p>
          <a:p>
            <a:endParaRPr lang="en-AU" baseline="0" dirty="0" smtClean="0"/>
          </a:p>
          <a:p>
            <a:r>
              <a:rPr lang="en-AU" baseline="0" dirty="0" smtClean="0"/>
              <a:t>I am a 31 year old Wiradjuri woman and a proud mum of 4 beautiful children </a:t>
            </a:r>
          </a:p>
          <a:p>
            <a:endParaRPr lang="en-AU" baseline="0" dirty="0" smtClean="0"/>
          </a:p>
          <a:p>
            <a:r>
              <a:rPr lang="en-AU" baseline="0" dirty="0" smtClean="0"/>
              <a:t>Growing up, My parents were divorced and I lived with my mum till I was 15. Then I ended up with my dad who was an Alcoholic and dealing with his mental illness. I became his carer and tried my hardest to help him out as much as I could whist I had no idea what he was going through. Then I had a really bad relationship which put me into a deep depression and then I got exactly what my dad was going through. I knew how hard it was to get out of bed in the mornings. I knew how hard it was to walk out the front door and face the world. For many years not only did I try to have my own life with depression, anxiety and PTSD, raising 4 kids and running a house but I was caring for my father who would call me 5 to 10 times a day while he was at work and then help him when ever I could to get things done. </a:t>
            </a:r>
          </a:p>
          <a:p>
            <a:endParaRPr lang="en-AU" baseline="0" dirty="0" smtClean="0"/>
          </a:p>
          <a:p>
            <a:r>
              <a:rPr lang="en-AU" baseline="0" dirty="0" smtClean="0"/>
              <a:t>Not to long ago bills started to become harder to pay and we ended up moving in with my dad as we couldn’t pay the mortgage. Then It became my dad, my husband, my 4 kids and myself living under 1 roof. I found work at an aboriginal organisation and got the understanding about aboriginal health and how important it is for the aboriginal community to have the services available. Growing up I wasn’t in touch with my culture, I was kept away. Now that I can make my own decisions My families life revolves around our culture. With my </a:t>
            </a:r>
            <a:r>
              <a:rPr lang="en-AU" baseline="0" dirty="0" err="1" smtClean="0"/>
              <a:t>o;ld</a:t>
            </a:r>
            <a:r>
              <a:rPr lang="en-AU" baseline="0" dirty="0" smtClean="0"/>
              <a:t> job I wasn’t on the front line looking after community and that is all I wanted to do. I ended up coming across the position of Aboriginal Lived experience Peer Support and I jumped straight at it and applied and here I am. Helping my mob on the Front line. Showing my mob and everyone that there is hope, there is a light at the end of the tunnel. That you can recover from this. </a:t>
            </a:r>
          </a:p>
          <a:p>
            <a:endParaRPr lang="en-AU" baseline="0" dirty="0" smtClean="0"/>
          </a:p>
          <a:p>
            <a:r>
              <a:rPr lang="en-AU" baseline="0" dirty="0" smtClean="0"/>
              <a:t>Thank you.   </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2</a:t>
            </a:fld>
            <a:endParaRPr lang="en-AU" dirty="0"/>
          </a:p>
        </p:txBody>
      </p:sp>
    </p:spTree>
    <p:extLst>
      <p:ext uri="{BB962C8B-B14F-4D97-AF65-F5344CB8AC3E}">
        <p14:creationId xmlns:p14="http://schemas.microsoft.com/office/powerpoint/2010/main" val="1378032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altLang="en-US" sz="1200" dirty="0"/>
              <a:t>I work for Eastern Health</a:t>
            </a:r>
            <a:r>
              <a:rPr lang="en-AU" altLang="en-US" sz="1200" baseline="0" dirty="0"/>
              <a:t> so thought I would give you some information generally about the service.</a:t>
            </a:r>
          </a:p>
          <a:p>
            <a:pPr marL="0" marR="0" indent="0" algn="l" defTabSz="914400" rtl="0" eaLnBrk="1" fontAlgn="auto" latinLnBrk="0" hangingPunct="1">
              <a:lnSpc>
                <a:spcPct val="100000"/>
              </a:lnSpc>
              <a:spcBef>
                <a:spcPts val="0"/>
              </a:spcBef>
              <a:spcAft>
                <a:spcPts val="0"/>
              </a:spcAft>
              <a:buClrTx/>
              <a:buSzTx/>
              <a:buFontTx/>
              <a:buNone/>
              <a:tabLst/>
              <a:defRPr/>
            </a:pPr>
            <a:endParaRPr lang="en-AU" altLang="en-US" sz="12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AU" altLang="en-US" sz="1200" dirty="0"/>
              <a:t>Eastern Health, Mental Health Program is a publicly funded mental health service operating within the Eastern Region of Melbourne providing mental health assessment and interventions for people experiencing mental ill health. </a:t>
            </a:r>
          </a:p>
          <a:p>
            <a:pPr marL="0" marR="0" indent="0" algn="l" defTabSz="914400" rtl="0" eaLnBrk="1" fontAlgn="auto" latinLnBrk="0" hangingPunct="1">
              <a:lnSpc>
                <a:spcPct val="100000"/>
              </a:lnSpc>
              <a:spcBef>
                <a:spcPts val="0"/>
              </a:spcBef>
              <a:spcAft>
                <a:spcPts val="0"/>
              </a:spcAft>
              <a:buClrTx/>
              <a:buSzTx/>
              <a:buFontTx/>
              <a:buNone/>
              <a:tabLst/>
              <a:defRPr/>
            </a:pPr>
            <a:endParaRPr lang="en-AU" altLang="en-US" sz="1200" dirty="0"/>
          </a:p>
          <a:p>
            <a:pPr marL="0" marR="0" indent="0" algn="l" defTabSz="914400" rtl="0" eaLnBrk="1" fontAlgn="auto" latinLnBrk="0" hangingPunct="1">
              <a:lnSpc>
                <a:spcPct val="100000"/>
              </a:lnSpc>
              <a:spcBef>
                <a:spcPts val="0"/>
              </a:spcBef>
              <a:spcAft>
                <a:spcPts val="0"/>
              </a:spcAft>
              <a:buClrTx/>
              <a:buSzTx/>
              <a:buFontTx/>
              <a:buNone/>
              <a:tabLst/>
              <a:defRPr/>
            </a:pPr>
            <a:r>
              <a:rPr lang="en-AU" altLang="en-US" sz="1200" dirty="0"/>
              <a:t>Working form a recovery oriented model, staff provide an array of hospital-based, community and specialist services for children, youth, adults and aged people across the Eastern Region.</a:t>
            </a:r>
          </a:p>
        </p:txBody>
      </p:sp>
      <p:sp>
        <p:nvSpPr>
          <p:cNvPr id="4" name="Slide Number Placeholder 3"/>
          <p:cNvSpPr>
            <a:spLocks noGrp="1"/>
          </p:cNvSpPr>
          <p:nvPr>
            <p:ph type="sldNum" sz="quarter" idx="10"/>
          </p:nvPr>
        </p:nvSpPr>
        <p:spPr/>
        <p:txBody>
          <a:bodyPr/>
          <a:lstStyle/>
          <a:p>
            <a:fld id="{E46EE7C9-E33C-44DC-922F-74C1A1EDA90B}" type="slidenum">
              <a:rPr lang="en-AU" smtClean="0"/>
              <a:t>3</a:t>
            </a:fld>
            <a:endParaRPr lang="en-AU"/>
          </a:p>
        </p:txBody>
      </p:sp>
    </p:spTree>
    <p:extLst>
      <p:ext uri="{BB962C8B-B14F-4D97-AF65-F5344CB8AC3E}">
        <p14:creationId xmlns:p14="http://schemas.microsoft.com/office/powerpoint/2010/main" val="1873727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b="1" dirty="0"/>
              <a:t>To set the scene of</a:t>
            </a:r>
            <a:r>
              <a:rPr lang="en-US" altLang="en-US" sz="1200" b="1" baseline="0" dirty="0"/>
              <a:t> why my role is needed here are some statistics from </a:t>
            </a:r>
            <a:r>
              <a:rPr lang="en-US" altLang="en-US" sz="1200" b="1" baseline="0" dirty="0" err="1"/>
              <a:t>Balit</a:t>
            </a:r>
            <a:r>
              <a:rPr lang="en-US" altLang="en-US" sz="1200" b="1" baseline="0" dirty="0"/>
              <a:t> </a:t>
            </a:r>
            <a:r>
              <a:rPr lang="en-US" altLang="en-US" sz="1200" b="1" baseline="0" dirty="0" err="1"/>
              <a:t>Murrup</a:t>
            </a:r>
            <a:r>
              <a:rPr lang="en-US" altLang="en-US" sz="1200" b="1" baseline="0" dirty="0"/>
              <a:t> – which is the DHHS framework for </a:t>
            </a:r>
            <a:r>
              <a:rPr lang="en-US" altLang="en-US" sz="1200" b="1" baseline="0" dirty="0" err="1"/>
              <a:t>Abroiginal</a:t>
            </a:r>
            <a:r>
              <a:rPr lang="en-US" altLang="en-US" sz="1200" b="1" baseline="0" dirty="0"/>
              <a:t> social and emotional wellbeing.</a:t>
            </a:r>
            <a:r>
              <a:rPr lang="en-US" altLang="en-US" sz="1200" b="1" dirty="0"/>
              <a:t> </a:t>
            </a:r>
          </a:p>
          <a:p>
            <a:endParaRPr lang="en-US" altLang="en-US" sz="1200" b="1" dirty="0"/>
          </a:p>
          <a:p>
            <a:r>
              <a:rPr lang="en-US" altLang="en-US" sz="1200" b="1" dirty="0"/>
              <a:t>One in three </a:t>
            </a:r>
            <a:r>
              <a:rPr lang="en-US" altLang="en-US" sz="1200" dirty="0"/>
              <a:t>Aboriginal people experience high or very high levels of psychological distress. That is nearly </a:t>
            </a:r>
            <a:r>
              <a:rPr lang="en-US" altLang="en-US" sz="1200" b="1" dirty="0"/>
              <a:t>three times </a:t>
            </a:r>
            <a:r>
              <a:rPr lang="en-US" altLang="en-US" sz="1200" dirty="0"/>
              <a:t>the non-Aboriginal rate. (AATSIHS 2012–13)</a:t>
            </a:r>
          </a:p>
          <a:p>
            <a:endParaRPr lang="en-US" altLang="en-US" sz="1200" dirty="0"/>
          </a:p>
          <a:p>
            <a:r>
              <a:rPr lang="en-US" altLang="en-US" sz="1200" dirty="0"/>
              <a:t>Between the years 2012–13 and 2015–16 - There was a </a:t>
            </a:r>
            <a:r>
              <a:rPr lang="en-US" altLang="en-US" sz="1200" b="1" dirty="0"/>
              <a:t>55% increase in </a:t>
            </a:r>
            <a:r>
              <a:rPr lang="en-US" altLang="en-US" sz="1200" dirty="0"/>
              <a:t>Aboriginal </a:t>
            </a:r>
            <a:r>
              <a:rPr lang="en-US" altLang="en-US" sz="1200" u="sng" dirty="0"/>
              <a:t>mental health-related </a:t>
            </a:r>
            <a:r>
              <a:rPr lang="en-US" altLang="en-US" sz="1200" dirty="0"/>
              <a:t>presentations to Victorian Hospital Emergency departments.</a:t>
            </a:r>
          </a:p>
          <a:p>
            <a:endParaRPr lang="en-US" altLang="en-US" sz="1200" dirty="0"/>
          </a:p>
          <a:p>
            <a:r>
              <a:rPr lang="en-AU" altLang="en-US" sz="1200" b="1" dirty="0"/>
              <a:t>34.8% </a:t>
            </a:r>
            <a:r>
              <a:rPr lang="en-US" altLang="en-US" sz="1200" dirty="0"/>
              <a:t>of Aboriginal Victorians experience medically-diagnosed depression and anxiety compared with 19.6 per cent of non-Aboriginal Victorians. </a:t>
            </a:r>
          </a:p>
          <a:p>
            <a:endParaRPr lang="en-US" altLang="en-US" sz="1200" dirty="0"/>
          </a:p>
          <a:p>
            <a:endParaRPr lang="en-US" altLang="en-US" sz="120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a:t>Over 47 %</a:t>
            </a:r>
            <a:r>
              <a:rPr lang="en-US" sz="1200" b="1" baseline="0" dirty="0"/>
              <a:t> </a:t>
            </a:r>
            <a:r>
              <a:rPr lang="en-US" sz="1200" dirty="0"/>
              <a:t>of Aboriginal people have a relative who was forcibly removed from their family due to stolen generations policies in Victoria.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Trans-generational trauma continues to affect Aboriginal people in Victoria. </a:t>
            </a:r>
          </a:p>
          <a:p>
            <a:endParaRPr lang="en-US" altLang="en-US" sz="1200" dirty="0"/>
          </a:p>
          <a:p>
            <a:pPr>
              <a:defRPr/>
            </a:pPr>
            <a:r>
              <a:rPr lang="en-US" sz="1200" dirty="0"/>
              <a:t>Mental health and related conditions have been estimated to account for as much as </a:t>
            </a:r>
            <a:r>
              <a:rPr lang="en-US" sz="1200" b="1" dirty="0"/>
              <a:t>22 per cent of the health gap </a:t>
            </a:r>
            <a:r>
              <a:rPr lang="en-US" sz="1200" dirty="0"/>
              <a:t>(12 per cent mental health conditions, 6 per cent alcohol and substance abuse and 4 per cent suicide).</a:t>
            </a:r>
          </a:p>
          <a:p>
            <a:pPr marL="0" indent="0">
              <a:buFontTx/>
              <a:buNone/>
              <a:defRPr/>
            </a:pPr>
            <a:r>
              <a:rPr lang="en-US" sz="1200" dirty="0"/>
              <a:t> </a:t>
            </a:r>
          </a:p>
          <a:p>
            <a:endParaRPr lang="en-US" altLang="en-US" sz="120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Mental health problems, self-harm and suicide have been reported at </a:t>
            </a:r>
            <a:r>
              <a:rPr lang="en-US" sz="1200" b="1" dirty="0"/>
              <a:t>double the rate of non-Aboriginal people </a:t>
            </a:r>
            <a:r>
              <a:rPr lang="en-US" sz="1200" dirty="0"/>
              <a:t>for at least a decade. (Burden of Disease 2003, p.2)</a:t>
            </a:r>
          </a:p>
          <a:p>
            <a:endParaRPr lang="en-US" altLang="en-US" sz="1200" dirty="0"/>
          </a:p>
          <a:p>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4</a:t>
            </a:fld>
            <a:endParaRPr lang="en-AU"/>
          </a:p>
        </p:txBody>
      </p:sp>
    </p:spTree>
    <p:extLst>
      <p:ext uri="{BB962C8B-B14F-4D97-AF65-F5344CB8AC3E}">
        <p14:creationId xmlns:p14="http://schemas.microsoft.com/office/powerpoint/2010/main" val="1173568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One in three Aboriginal people experience high or very high levels of psychological distress. That is nearly three times the non-Aboriginal rate. (AATSIHS 2012–13)</a:t>
            </a:r>
            <a:br>
              <a:rPr lang="en-AU" dirty="0" smtClean="0"/>
            </a:br>
            <a:endParaRPr lang="en-AU" dirty="0" smtClean="0"/>
          </a:p>
          <a:p>
            <a:r>
              <a:rPr lang="en-AU" dirty="0" smtClean="0"/>
              <a:t>Between the years 2012–13 and 2015–16 - There was a 55% increase in Aboriginal mental health-related presentations to Victorian Hospital Emergency departments</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5</a:t>
            </a:fld>
            <a:endParaRPr lang="en-AU"/>
          </a:p>
        </p:txBody>
      </p:sp>
    </p:spTree>
    <p:extLst>
      <p:ext uri="{BB962C8B-B14F-4D97-AF65-F5344CB8AC3E}">
        <p14:creationId xmlns:p14="http://schemas.microsoft.com/office/powerpoint/2010/main" val="32791610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34.8% of Aboriginal Victorians experience medically-diagnosed depression and anxiety compared with 19.6 per cent of non-Aboriginal Victorians. </a:t>
            </a:r>
            <a:br>
              <a:rPr lang="en-AU" dirty="0" smtClean="0"/>
            </a:br>
            <a:endParaRPr lang="en-AU" dirty="0" smtClean="0"/>
          </a:p>
          <a:p>
            <a:r>
              <a:rPr lang="en-AU" dirty="0" smtClean="0"/>
              <a:t>Over 47 % of Aboriginal people have a relative who was forcibly removed from their family due to stolen generations policies in Victoria. </a:t>
            </a:r>
          </a:p>
          <a:p>
            <a:r>
              <a:rPr lang="en-AU" dirty="0" smtClean="0"/>
              <a:t>Trans-generational trauma continues to affect Aboriginal people in Victoria</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6</a:t>
            </a:fld>
            <a:endParaRPr lang="en-AU"/>
          </a:p>
        </p:txBody>
      </p:sp>
    </p:spTree>
    <p:extLst>
      <p:ext uri="{BB962C8B-B14F-4D97-AF65-F5344CB8AC3E}">
        <p14:creationId xmlns:p14="http://schemas.microsoft.com/office/powerpoint/2010/main" val="3233554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Mental health and related conditions have been estimated to account for as much as 22 per cent of the health gap (12 per cent mental health conditions, 6 per cent alcohol and substance abuse and 4 per cent suicide).</a:t>
            </a:r>
          </a:p>
          <a:p>
            <a:endParaRPr lang="en-US" dirty="0" smtClean="0"/>
          </a:p>
          <a:p>
            <a:r>
              <a:rPr lang="en-AU" dirty="0" smtClean="0"/>
              <a:t>Mental health problems, self-harm and suicide have been reported at double the rate of non-Aboriginal people for at least a decade. (Burden of Disease 2003, p.2)</a:t>
            </a:r>
          </a:p>
          <a:p>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7</a:t>
            </a:fld>
            <a:endParaRPr lang="en-AU"/>
          </a:p>
        </p:txBody>
      </p:sp>
    </p:spTree>
    <p:extLst>
      <p:ext uri="{BB962C8B-B14F-4D97-AF65-F5344CB8AC3E}">
        <p14:creationId xmlns:p14="http://schemas.microsoft.com/office/powerpoint/2010/main" val="704653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Video from </a:t>
            </a:r>
            <a:r>
              <a:rPr lang="en-AU"/>
              <a:t>Healing Foundation </a:t>
            </a:r>
          </a:p>
        </p:txBody>
      </p:sp>
      <p:sp>
        <p:nvSpPr>
          <p:cNvPr id="4" name="Slide Number Placeholder 3"/>
          <p:cNvSpPr>
            <a:spLocks noGrp="1"/>
          </p:cNvSpPr>
          <p:nvPr>
            <p:ph type="sldNum" sz="quarter" idx="10"/>
          </p:nvPr>
        </p:nvSpPr>
        <p:spPr/>
        <p:txBody>
          <a:bodyPr/>
          <a:lstStyle/>
          <a:p>
            <a:fld id="{E46EE7C9-E33C-44DC-922F-74C1A1EDA90B}" type="slidenum">
              <a:rPr lang="en-AU" smtClean="0"/>
              <a:t>8</a:t>
            </a:fld>
            <a:endParaRPr lang="en-AU"/>
          </a:p>
        </p:txBody>
      </p:sp>
    </p:spTree>
    <p:extLst>
      <p:ext uri="{BB962C8B-B14F-4D97-AF65-F5344CB8AC3E}">
        <p14:creationId xmlns:p14="http://schemas.microsoft.com/office/powerpoint/2010/main" val="28577696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Eastern Health Mental Health Program received funds in 2016 under the Expanding Post Discharge Support initiative, funded through the state DHHS budget.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The initiative aims to reduce 28-day readmission rates by providing post discharge peer support to consumers with complex mental health needs who are discharged from an acute inpatient mental health unit and </a:t>
            </a:r>
            <a:r>
              <a:rPr lang="en-US" sz="1200" dirty="0" err="1"/>
              <a:t>carer</a:t>
            </a:r>
            <a:r>
              <a:rPr lang="en-US" sz="1200" dirty="0"/>
              <a:t> peer support to their family.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Through this initiative Eastern Health </a:t>
            </a:r>
            <a:r>
              <a:rPr lang="en-US" sz="1200" u="sng" dirty="0"/>
              <a:t>has opted and been able to provide a peer workforce structure </a:t>
            </a:r>
            <a:r>
              <a:rPr lang="en-US" sz="1200" dirty="0"/>
              <a:t>that </a:t>
            </a:r>
            <a:r>
              <a:rPr lang="en-US" sz="1200" b="1" dirty="0"/>
              <a:t>includes a focus on Aboriginal Peer Support</a:t>
            </a:r>
            <a:r>
              <a:rPr lang="en-US" sz="1200" dirty="0"/>
              <a:t>.  (THIS IS MY ROLE)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p>
          <a:p>
            <a:r>
              <a:rPr lang="en-AU" dirty="0"/>
              <a:t>Mena was the first</a:t>
            </a:r>
            <a:r>
              <a:rPr lang="en-AU" baseline="0" dirty="0"/>
              <a:t> Aboriginal lived experience worker who commenced in 2016. She has now moved into another position which I will speak about later.</a:t>
            </a:r>
          </a:p>
          <a:p>
            <a:endParaRPr lang="en-AU" baseline="0" dirty="0"/>
          </a:p>
          <a:p>
            <a:r>
              <a:rPr lang="en-AU" baseline="0" dirty="0"/>
              <a:t>I am the second person in Victoria to hold this position.</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9</a:t>
            </a:fld>
            <a:endParaRPr lang="en-AU"/>
          </a:p>
        </p:txBody>
      </p:sp>
    </p:spTree>
    <p:extLst>
      <p:ext uri="{BB962C8B-B14F-4D97-AF65-F5344CB8AC3E}">
        <p14:creationId xmlns:p14="http://schemas.microsoft.com/office/powerpoint/2010/main" val="4156686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4 senior</a:t>
            </a:r>
            <a:r>
              <a:rPr lang="en-AU" baseline="0" dirty="0"/>
              <a:t> peer roles</a:t>
            </a:r>
          </a:p>
          <a:p>
            <a:endParaRPr lang="en-AU" baseline="0" dirty="0"/>
          </a:p>
          <a:p>
            <a:r>
              <a:rPr lang="en-AU" baseline="0" dirty="0"/>
              <a:t>14 peer and carer peer support roles across CYMHS, adult and aged mental health inpatient services ( also inclusive of PARC services)</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10</a:t>
            </a:fld>
            <a:endParaRPr lang="en-AU" dirty="0"/>
          </a:p>
        </p:txBody>
      </p:sp>
    </p:spTree>
    <p:extLst>
      <p:ext uri="{BB962C8B-B14F-4D97-AF65-F5344CB8AC3E}">
        <p14:creationId xmlns:p14="http://schemas.microsoft.com/office/powerpoint/2010/main" val="1910922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AU" altLang="en-US" sz="1200" dirty="0"/>
          </a:p>
          <a:p>
            <a:pPr marL="0" indent="0">
              <a:buFontTx/>
              <a:buNone/>
            </a:pPr>
            <a:r>
              <a:rPr lang="en-AU" altLang="en-US" sz="1200" dirty="0"/>
              <a:t>Eastern Health recently</a:t>
            </a:r>
            <a:r>
              <a:rPr lang="en-AU" altLang="en-US" sz="1200" baseline="0" dirty="0"/>
              <a:t> appointed </a:t>
            </a:r>
            <a:r>
              <a:rPr lang="en-AU" altLang="en-US" sz="1200" dirty="0"/>
              <a:t>two Aboriginal Mental Health trainees – Carl and Mena</a:t>
            </a:r>
          </a:p>
          <a:p>
            <a:pPr marL="0" indent="0">
              <a:buFontTx/>
              <a:buNone/>
            </a:pPr>
            <a:endParaRPr lang="en-AU" altLang="en-US" sz="1200" dirty="0"/>
          </a:p>
          <a:p>
            <a:pPr marL="0" indent="0">
              <a:buFontTx/>
              <a:buNone/>
            </a:pPr>
            <a:r>
              <a:rPr lang="en-AU" altLang="en-US" sz="1200" dirty="0"/>
              <a:t>Aboriginal Mental Health Traineeship program is a new workforce 	strategy (DHHS)  that will build a mental health workforce that can 	provide 	culturally safe and inclusive mental health care for Aboriginal 	Victorians.</a:t>
            </a:r>
          </a:p>
          <a:p>
            <a:pPr marL="0" indent="0">
              <a:buFontTx/>
              <a:buNone/>
            </a:pPr>
            <a:endParaRPr lang="en-US" altLang="en-US" sz="1200" dirty="0"/>
          </a:p>
          <a:p>
            <a:pPr marL="0" indent="0">
              <a:buFontTx/>
              <a:buNone/>
            </a:pPr>
            <a:r>
              <a:rPr lang="en-US" altLang="en-US" sz="1200" dirty="0"/>
              <a:t>There has been 10 </a:t>
            </a:r>
            <a:r>
              <a:rPr lang="en-US" altLang="en-US" sz="1200" baseline="0" dirty="0"/>
              <a:t>trainees appointed throughout Victoria in mental health services.</a:t>
            </a:r>
            <a:endParaRPr lang="en-AU" altLang="en-US" sz="1200" dirty="0"/>
          </a:p>
          <a:p>
            <a:endParaRPr lang="en-AU" dirty="0"/>
          </a:p>
        </p:txBody>
      </p:sp>
      <p:sp>
        <p:nvSpPr>
          <p:cNvPr id="4" name="Slide Number Placeholder 3"/>
          <p:cNvSpPr>
            <a:spLocks noGrp="1"/>
          </p:cNvSpPr>
          <p:nvPr>
            <p:ph type="sldNum" sz="quarter" idx="10"/>
          </p:nvPr>
        </p:nvSpPr>
        <p:spPr/>
        <p:txBody>
          <a:bodyPr/>
          <a:lstStyle/>
          <a:p>
            <a:pPr>
              <a:defRPr/>
            </a:pPr>
            <a:fld id="{B1E7F222-FEE9-4834-BE34-B48B5390E1E4}" type="slidenum">
              <a:rPr lang="en-AU" altLang="en-US">
                <a:solidFill>
                  <a:prstClr val="black"/>
                </a:solidFill>
              </a:rPr>
              <a:pPr>
                <a:defRPr/>
              </a:pPr>
              <a:t>11</a:t>
            </a:fld>
            <a:endParaRPr lang="en-AU" altLang="en-US" dirty="0">
              <a:solidFill>
                <a:prstClr val="black"/>
              </a:solidFill>
            </a:endParaRPr>
          </a:p>
        </p:txBody>
      </p:sp>
    </p:spTree>
    <p:extLst>
      <p:ext uri="{BB962C8B-B14F-4D97-AF65-F5344CB8AC3E}">
        <p14:creationId xmlns:p14="http://schemas.microsoft.com/office/powerpoint/2010/main" val="4783896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12</a:t>
            </a:fld>
            <a:endParaRPr lang="en-AU" dirty="0"/>
          </a:p>
        </p:txBody>
      </p:sp>
    </p:spTree>
    <p:extLst>
      <p:ext uri="{BB962C8B-B14F-4D97-AF65-F5344CB8AC3E}">
        <p14:creationId xmlns:p14="http://schemas.microsoft.com/office/powerpoint/2010/main" val="41787404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eaLnBrk="1" fontAlgn="auto" hangingPunct="1">
              <a:spcBef>
                <a:spcPts val="0"/>
              </a:spcBef>
              <a:spcAft>
                <a:spcPts val="0"/>
              </a:spcAft>
              <a:buNone/>
              <a:defRPr/>
            </a:pPr>
            <a:r>
              <a:rPr lang="en-AU" dirty="0"/>
              <a:t>I often get asked by people and services about What they can do to support Aboriginal and Torres Strait Islander consumers?</a:t>
            </a:r>
          </a:p>
          <a:p>
            <a:pPr marL="0" indent="0" eaLnBrk="1" fontAlgn="auto" hangingPunct="1">
              <a:spcBef>
                <a:spcPts val="0"/>
              </a:spcBef>
              <a:spcAft>
                <a:spcPts val="0"/>
              </a:spcAft>
              <a:buNone/>
              <a:defRPr/>
            </a:pPr>
            <a:endParaRPr lang="en-AU" dirty="0"/>
          </a:p>
          <a:p>
            <a:pPr marL="0" indent="0" eaLnBrk="1" fontAlgn="auto" hangingPunct="1">
              <a:spcBef>
                <a:spcPts val="0"/>
              </a:spcBef>
              <a:spcAft>
                <a:spcPts val="0"/>
              </a:spcAft>
              <a:buNone/>
              <a:defRPr/>
            </a:pPr>
            <a:r>
              <a:rPr lang="en-AU" dirty="0"/>
              <a:t>I'm supporting all the consumers I get</a:t>
            </a:r>
            <a:r>
              <a:rPr lang="en-AU" baseline="0" dirty="0"/>
              <a:t> referred but I would like to share some things that everyone could adopt at their services ….</a:t>
            </a:r>
            <a:endParaRPr lang="en-AU" dirty="0"/>
          </a:p>
          <a:p>
            <a:endParaRPr lang="en-AU" dirty="0"/>
          </a:p>
          <a:p>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13</a:t>
            </a:fld>
            <a:endParaRPr lang="en-AU" dirty="0"/>
          </a:p>
        </p:txBody>
      </p:sp>
    </p:spTree>
    <p:extLst>
      <p:ext uri="{BB962C8B-B14F-4D97-AF65-F5344CB8AC3E}">
        <p14:creationId xmlns:p14="http://schemas.microsoft.com/office/powerpoint/2010/main" val="4186860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a:p>
            <a:r>
              <a:rPr lang="en-US" baseline="0" dirty="0"/>
              <a:t>First and foremost it is absolutely essential that everyone is asked the question about whether they identify as Aboriginal and/or Torres Strait islander.</a:t>
            </a:r>
          </a:p>
          <a:p>
            <a:r>
              <a:rPr lang="en-US" baseline="0" dirty="0"/>
              <a:t>If they are not asked then people may miss out of the types of services they need (like my role). </a:t>
            </a:r>
          </a:p>
          <a:p>
            <a:endParaRPr lang="en-US" baseline="0" dirty="0"/>
          </a:p>
          <a:p>
            <a:endParaRPr lang="en-US" baseline="0" dirty="0"/>
          </a:p>
          <a:p>
            <a:endParaRPr lang="en-US" baseline="0" dirty="0"/>
          </a:p>
          <a:p>
            <a:r>
              <a:rPr lang="en-US" baseline="0" dirty="0"/>
              <a:t>To note – we went over responses that EH has provided on what people could say if there were asked why they were asking this questions ….</a:t>
            </a:r>
          </a:p>
          <a:p>
            <a:endParaRPr lang="en-US" baseline="0" dirty="0"/>
          </a:p>
          <a:p>
            <a:pPr marL="171450" indent="-171450">
              <a:buFont typeface="Arial" charset="0"/>
              <a:buChar char="•"/>
            </a:pPr>
            <a:r>
              <a:rPr lang="en-US" baseline="0" dirty="0"/>
              <a:t>We ask this questions of everyone</a:t>
            </a:r>
          </a:p>
          <a:p>
            <a:pPr marL="0" indent="0">
              <a:buFont typeface="Arial" charset="0"/>
              <a:buNone/>
            </a:pPr>
            <a:endParaRPr lang="en-US" baseline="0" dirty="0"/>
          </a:p>
          <a:p>
            <a:pPr marL="171450" indent="-171450">
              <a:buFont typeface="Arial" charset="0"/>
              <a:buChar char="•"/>
            </a:pPr>
            <a:r>
              <a:rPr lang="en-US" baseline="0" dirty="0"/>
              <a:t>We want to ensure that the information we have is accurate</a:t>
            </a:r>
          </a:p>
          <a:p>
            <a:pPr marL="171450" indent="-171450">
              <a:buFont typeface="Arial" charset="0"/>
              <a:buChar char="•"/>
            </a:pPr>
            <a:endParaRPr lang="en-US" baseline="0" dirty="0"/>
          </a:p>
          <a:p>
            <a:pPr marL="171450" indent="-171450">
              <a:buFont typeface="Arial" charset="0"/>
              <a:buChar char="•"/>
            </a:pPr>
            <a:r>
              <a:rPr lang="en-US" baseline="0" dirty="0"/>
              <a:t>This information helps EH plan for the right services so that we can provide best possible care</a:t>
            </a:r>
          </a:p>
          <a:p>
            <a:pPr marL="171450" indent="-171450">
              <a:buFont typeface="Arial" charset="0"/>
              <a:buChar char="•"/>
            </a:pPr>
            <a:endParaRPr lang="en-US" baseline="0" dirty="0"/>
          </a:p>
          <a:p>
            <a:pPr marL="171450" indent="-171450">
              <a:buFont typeface="Arial" charset="0"/>
              <a:buChar char="•"/>
            </a:pPr>
            <a:r>
              <a:rPr lang="en-US" baseline="0" dirty="0"/>
              <a:t>We do not make assumptions about a person’s background</a:t>
            </a:r>
          </a:p>
          <a:p>
            <a:pPr marL="171450" indent="-171450">
              <a:buFont typeface="Arial" charset="0"/>
              <a:buChar char="•"/>
            </a:pPr>
            <a:endParaRPr lang="en-US" baseline="0" dirty="0"/>
          </a:p>
          <a:p>
            <a:pPr marL="171450" indent="-171450">
              <a:buFont typeface="Arial" charset="0"/>
              <a:buChar char="•"/>
            </a:pPr>
            <a:r>
              <a:rPr lang="en-US" baseline="0" dirty="0"/>
              <a:t>EH is working to close the health gap between Aboriginal and Torres Strait islander people and non-indigenous Australians. </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14</a:t>
            </a:fld>
            <a:endParaRPr lang="en-AU" dirty="0"/>
          </a:p>
        </p:txBody>
      </p:sp>
    </p:spTree>
    <p:extLst>
      <p:ext uri="{BB962C8B-B14F-4D97-AF65-F5344CB8AC3E}">
        <p14:creationId xmlns:p14="http://schemas.microsoft.com/office/powerpoint/2010/main" val="26224518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Services can make improvements to the environment and make it more welcoming for Aboriginal people and their families.</a:t>
            </a:r>
          </a:p>
          <a:p>
            <a:endParaRPr lang="en-US" baseline="0" dirty="0"/>
          </a:p>
          <a:p>
            <a:r>
              <a:rPr lang="en-US" baseline="0" dirty="0"/>
              <a:t>This is a children's book by </a:t>
            </a:r>
            <a:r>
              <a:rPr lang="en-US" baseline="0" dirty="0" smtClean="0"/>
              <a:t>Wurundjeri </a:t>
            </a:r>
            <a:r>
              <a:rPr lang="en-US" baseline="0" dirty="0"/>
              <a:t>elder Aunty Joy Murphy.</a:t>
            </a:r>
          </a:p>
          <a:p>
            <a:endParaRPr lang="en-US" baseline="0" dirty="0"/>
          </a:p>
          <a:p>
            <a:r>
              <a:rPr lang="en-US" baseline="0" dirty="0"/>
              <a:t>Part of and Eastern Health cultural audit requires that we have </a:t>
            </a:r>
            <a:r>
              <a:rPr lang="en-US" baseline="0" dirty="0" smtClean="0"/>
              <a:t>children's </a:t>
            </a:r>
            <a:r>
              <a:rPr lang="en-US" baseline="0" dirty="0"/>
              <a:t>books that depict Aboriginal people within any service or waiting area that children may attend.</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15</a:t>
            </a:fld>
            <a:endParaRPr lang="en-AU"/>
          </a:p>
        </p:txBody>
      </p:sp>
    </p:spTree>
    <p:extLst>
      <p:ext uri="{BB962C8B-B14F-4D97-AF65-F5344CB8AC3E}">
        <p14:creationId xmlns:p14="http://schemas.microsoft.com/office/powerpoint/2010/main" val="3583742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Services can purchase Aboriginal art</a:t>
            </a:r>
            <a:r>
              <a:rPr lang="en-US" baseline="0" dirty="0"/>
              <a:t> from local artists . This is  </a:t>
            </a:r>
            <a:r>
              <a:rPr lang="en-US" dirty="0"/>
              <a:t>Some of the aboriginal art that was purchased for one of our </a:t>
            </a:r>
            <a:r>
              <a:rPr lang="en-US" dirty="0" smtClean="0"/>
              <a:t>services</a:t>
            </a:r>
            <a:r>
              <a:rPr lang="en-US" dirty="0"/>
              <a:t>.</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16</a:t>
            </a:fld>
            <a:endParaRPr lang="en-AU"/>
          </a:p>
        </p:txBody>
      </p:sp>
    </p:spTree>
    <p:extLst>
      <p:ext uri="{BB962C8B-B14F-4D97-AF65-F5344CB8AC3E}">
        <p14:creationId xmlns:p14="http://schemas.microsoft.com/office/powerpoint/2010/main" val="36496562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Provide information about Aboriginal specific services and supports</a:t>
            </a:r>
          </a:p>
          <a:p>
            <a:endParaRPr lang="en-US" dirty="0"/>
          </a:p>
          <a:p>
            <a:r>
              <a:rPr lang="en-US" dirty="0"/>
              <a:t>This is an Information board on one of our IPU’s</a:t>
            </a:r>
          </a:p>
          <a:p>
            <a:endParaRPr lang="en-US" dirty="0"/>
          </a:p>
          <a:p>
            <a:r>
              <a:rPr lang="en-US" dirty="0"/>
              <a:t>The wall behind was one of the feature</a:t>
            </a:r>
            <a:r>
              <a:rPr lang="en-US" baseline="0" dirty="0"/>
              <a:t> walls painted by a volunteer from the Aboriginal community.</a:t>
            </a:r>
          </a:p>
          <a:p>
            <a:endParaRPr lang="en-US" baseline="0" dirty="0"/>
          </a:p>
          <a:p>
            <a:r>
              <a:rPr lang="en-US" baseline="0" dirty="0"/>
              <a:t>The paint was kindly donated by our local </a:t>
            </a:r>
            <a:r>
              <a:rPr lang="en-US" baseline="0" dirty="0" smtClean="0"/>
              <a:t>Bunning's.</a:t>
            </a:r>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17</a:t>
            </a:fld>
            <a:endParaRPr lang="en-AU"/>
          </a:p>
        </p:txBody>
      </p:sp>
    </p:spTree>
    <p:extLst>
      <p:ext uri="{BB962C8B-B14F-4D97-AF65-F5344CB8AC3E}">
        <p14:creationId xmlns:p14="http://schemas.microsoft.com/office/powerpoint/2010/main" val="454865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Educate</a:t>
            </a:r>
            <a:r>
              <a:rPr lang="en-AU" baseline="0" dirty="0"/>
              <a:t> yourself or refer to a worker who understands Aboriginal Social and Emotional Wellbeing.</a:t>
            </a:r>
            <a:endParaRPr lang="en-AU" dirty="0"/>
          </a:p>
          <a:p>
            <a:endParaRPr lang="en-AU" dirty="0"/>
          </a:p>
          <a:p>
            <a:r>
              <a:rPr lang="en-AU" dirty="0"/>
              <a:t>This</a:t>
            </a:r>
            <a:r>
              <a:rPr lang="en-AU" baseline="0" dirty="0"/>
              <a:t> diagram presents the dimension of Aboriginal Social and Emotional Wellbeing which are</a:t>
            </a:r>
          </a:p>
          <a:p>
            <a:endParaRPr lang="en-AU" baseline="0" dirty="0"/>
          </a:p>
          <a:p>
            <a:r>
              <a:rPr lang="en-AU" baseline="0" dirty="0"/>
              <a:t>-connection to spirit/spirituality and ancestors</a:t>
            </a:r>
          </a:p>
          <a:p>
            <a:r>
              <a:rPr lang="en-AU" baseline="0" dirty="0"/>
              <a:t>-connection to land</a:t>
            </a:r>
          </a:p>
          <a:p>
            <a:r>
              <a:rPr lang="en-AU" baseline="0" dirty="0"/>
              <a:t>-connection to culture</a:t>
            </a:r>
          </a:p>
          <a:p>
            <a:r>
              <a:rPr lang="en-AU" baseline="0" dirty="0"/>
              <a:t>-connection to family and kinship</a:t>
            </a:r>
          </a:p>
          <a:p>
            <a:r>
              <a:rPr lang="en-AU" baseline="0" dirty="0"/>
              <a:t>-connection to mind and emotions</a:t>
            </a:r>
          </a:p>
          <a:p>
            <a:r>
              <a:rPr lang="en-AU" baseline="0" dirty="0"/>
              <a:t>-connection to body</a:t>
            </a:r>
          </a:p>
          <a:p>
            <a:endParaRPr lang="en-AU" baseline="0" dirty="0"/>
          </a:p>
          <a:p>
            <a:r>
              <a:rPr lang="en-AU" baseline="0" dirty="0"/>
              <a:t>The outer ring shows the </a:t>
            </a:r>
            <a:r>
              <a:rPr lang="en-AU" baseline="0" dirty="0" smtClean="0"/>
              <a:t>determining </a:t>
            </a:r>
            <a:r>
              <a:rPr lang="en-AU" baseline="0" dirty="0"/>
              <a:t>influence of social, political, historical and cultural factors on social and emotional wellbeing</a:t>
            </a:r>
          </a:p>
          <a:p>
            <a:endParaRPr lang="en-AU" dirty="0"/>
          </a:p>
        </p:txBody>
      </p:sp>
      <p:sp>
        <p:nvSpPr>
          <p:cNvPr id="4" name="Slide Number Placeholder 3"/>
          <p:cNvSpPr>
            <a:spLocks noGrp="1"/>
          </p:cNvSpPr>
          <p:nvPr>
            <p:ph type="sldNum" sz="quarter" idx="10"/>
          </p:nvPr>
        </p:nvSpPr>
        <p:spPr/>
        <p:txBody>
          <a:bodyPr/>
          <a:lstStyle/>
          <a:p>
            <a:fld id="{E46EE7C9-E33C-44DC-922F-74C1A1EDA90B}" type="slidenum">
              <a:rPr lang="en-AU" smtClean="0"/>
              <a:t>18</a:t>
            </a:fld>
            <a:endParaRPr lang="en-AU"/>
          </a:p>
        </p:txBody>
      </p:sp>
    </p:spTree>
    <p:extLst>
      <p:ext uri="{BB962C8B-B14F-4D97-AF65-F5344CB8AC3E}">
        <p14:creationId xmlns:p14="http://schemas.microsoft.com/office/powerpoint/2010/main" val="34791097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smtClean="0"/>
          </a:p>
        </p:txBody>
      </p:sp>
      <p:sp>
        <p:nvSpPr>
          <p:cNvPr id="4" name="Slide Number Placeholder 3"/>
          <p:cNvSpPr>
            <a:spLocks noGrp="1"/>
          </p:cNvSpPr>
          <p:nvPr>
            <p:ph type="sldNum" sz="quarter" idx="10"/>
          </p:nvPr>
        </p:nvSpPr>
        <p:spPr/>
        <p:txBody>
          <a:bodyPr/>
          <a:lstStyle/>
          <a:p>
            <a:fld id="{E46EE7C9-E33C-44DC-922F-74C1A1EDA90B}" type="slidenum">
              <a:rPr lang="en-AU" smtClean="0"/>
              <a:t>19</a:t>
            </a:fld>
            <a:endParaRPr lang="en-AU"/>
          </a:p>
        </p:txBody>
      </p:sp>
    </p:spTree>
    <p:extLst>
      <p:ext uri="{BB962C8B-B14F-4D97-AF65-F5344CB8AC3E}">
        <p14:creationId xmlns:p14="http://schemas.microsoft.com/office/powerpoint/2010/main" val="417160470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307138"/>
            <a:ext cx="91440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AU"/>
          </a:p>
        </p:txBody>
      </p:sp>
    </p:spTree>
    <p:extLst>
      <p:ext uri="{BB962C8B-B14F-4D97-AF65-F5344CB8AC3E}">
        <p14:creationId xmlns:p14="http://schemas.microsoft.com/office/powerpoint/2010/main" val="1568439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571612"/>
            <a:ext cx="8229600" cy="1143000"/>
          </a:xfrm>
        </p:spPr>
        <p:txBody>
          <a:bodyPr/>
          <a:lstStyle/>
          <a:p>
            <a:r>
              <a:rPr lang="en-US"/>
              <a:t>Click to edit Master title style</a:t>
            </a:r>
            <a:endParaRPr lang="en-AU"/>
          </a:p>
        </p:txBody>
      </p:sp>
      <p:sp>
        <p:nvSpPr>
          <p:cNvPr id="3" name="Content Placeholder 2"/>
          <p:cNvSpPr>
            <a:spLocks noGrp="1"/>
          </p:cNvSpPr>
          <p:nvPr>
            <p:ph idx="1"/>
          </p:nvPr>
        </p:nvSpPr>
        <p:spPr>
          <a:xfrm>
            <a:off x="457200" y="3286124"/>
            <a:ext cx="8229600" cy="28400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4" name="Rectangle 17"/>
          <p:cNvSpPr>
            <a:spLocks noGrp="1" noChangeArrowheads="1"/>
          </p:cNvSpPr>
          <p:nvPr>
            <p:ph type="body" idx="10"/>
          </p:nvPr>
        </p:nvSpPr>
        <p:spPr>
          <a:xfrm>
            <a:off x="395288" y="2852738"/>
            <a:ext cx="8208962" cy="3529012"/>
          </a:xfrm>
        </p:spPr>
        <p:txBody>
          <a:bodyPr/>
          <a:lstStyle/>
          <a:p>
            <a:endParaRPr lang="en-US" dirty="0"/>
          </a:p>
        </p:txBody>
      </p:sp>
    </p:spTree>
    <p:extLst>
      <p:ext uri="{BB962C8B-B14F-4D97-AF65-F5344CB8AC3E}">
        <p14:creationId xmlns:p14="http://schemas.microsoft.com/office/powerpoint/2010/main" val="1041032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6FD4E46-A03A-43ED-B93F-8CF526CAAE6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347199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B3542A-5B7B-480E-B581-159FD8CE00EF}"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065818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266E99B-D7EE-4E64-8838-15BF4AEA241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671692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8C6676E-5A99-4FDC-86BD-3EEC442A111C}"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786260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EFA231A2-032A-4DCC-94F1-188174E9E61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690601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C36CDF6-3245-4BC7-8738-B5818D5B4ACE}"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424525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B953C6D-3957-4A90-B732-0115B14FAB6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040210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378ED56-F234-4BBC-A188-35D5A02DF588}"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618269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E3C9ED-DB85-436F-9283-628828538E95}"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588779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307138"/>
            <a:ext cx="91440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AU"/>
          </a:p>
        </p:txBody>
      </p:sp>
    </p:spTree>
    <p:extLst>
      <p:ext uri="{BB962C8B-B14F-4D97-AF65-F5344CB8AC3E}">
        <p14:creationId xmlns:p14="http://schemas.microsoft.com/office/powerpoint/2010/main" val="2753297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571612"/>
            <a:ext cx="8229600" cy="1143000"/>
          </a:xfrm>
        </p:spPr>
        <p:txBody>
          <a:bodyPr/>
          <a:lstStyle/>
          <a:p>
            <a:r>
              <a:rPr lang="en-US"/>
              <a:t>Click to edit Master title style</a:t>
            </a:r>
            <a:endParaRPr lang="en-AU"/>
          </a:p>
        </p:txBody>
      </p:sp>
      <p:sp>
        <p:nvSpPr>
          <p:cNvPr id="3" name="Content Placeholder 2"/>
          <p:cNvSpPr>
            <a:spLocks noGrp="1"/>
          </p:cNvSpPr>
          <p:nvPr>
            <p:ph idx="1"/>
          </p:nvPr>
        </p:nvSpPr>
        <p:spPr>
          <a:xfrm>
            <a:off x="457200" y="3286124"/>
            <a:ext cx="8229600" cy="28400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4" name="Rectangle 17"/>
          <p:cNvSpPr>
            <a:spLocks noGrp="1" noChangeArrowheads="1"/>
          </p:cNvSpPr>
          <p:nvPr>
            <p:ph type="body" idx="10"/>
          </p:nvPr>
        </p:nvSpPr>
        <p:spPr>
          <a:xfrm>
            <a:off x="395288" y="2852738"/>
            <a:ext cx="8208962" cy="3529012"/>
          </a:xfrm>
        </p:spPr>
        <p:txBody>
          <a:bodyPr/>
          <a:lstStyle/>
          <a:p>
            <a:endParaRPr lang="en-US" dirty="0"/>
          </a:p>
        </p:txBody>
      </p:sp>
    </p:spTree>
    <p:extLst>
      <p:ext uri="{BB962C8B-B14F-4D97-AF65-F5344CB8AC3E}">
        <p14:creationId xmlns:p14="http://schemas.microsoft.com/office/powerpoint/2010/main" val="14815210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6FD4E46-A03A-43ED-B93F-8CF526CAAE6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7882278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B3542A-5B7B-480E-B581-159FD8CE00EF}"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889619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266E99B-D7EE-4E64-8838-15BF4AEA241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3467277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8C6676E-5A99-4FDC-86BD-3EEC442A111C}"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0886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EFA231A2-032A-4DCC-94F1-188174E9E61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4050403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C36CDF6-3245-4BC7-8738-B5818D5B4ACE}"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7858637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B953C6D-3957-4A90-B732-0115B14FAB6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40973727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378ED56-F234-4BBC-A188-35D5A02DF588}"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370714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E3C9ED-DB85-436F-9283-628828538E95}"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79104621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307138"/>
            <a:ext cx="91440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AU"/>
          </a:p>
        </p:txBody>
      </p:sp>
    </p:spTree>
    <p:extLst>
      <p:ext uri="{BB962C8B-B14F-4D97-AF65-F5344CB8AC3E}">
        <p14:creationId xmlns:p14="http://schemas.microsoft.com/office/powerpoint/2010/main" val="12534691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571612"/>
            <a:ext cx="8229600" cy="1143000"/>
          </a:xfrm>
        </p:spPr>
        <p:txBody>
          <a:bodyPr/>
          <a:lstStyle/>
          <a:p>
            <a:r>
              <a:rPr lang="en-US"/>
              <a:t>Click to edit Master title style</a:t>
            </a:r>
            <a:endParaRPr lang="en-AU"/>
          </a:p>
        </p:txBody>
      </p:sp>
      <p:sp>
        <p:nvSpPr>
          <p:cNvPr id="3" name="Content Placeholder 2"/>
          <p:cNvSpPr>
            <a:spLocks noGrp="1"/>
          </p:cNvSpPr>
          <p:nvPr>
            <p:ph idx="1"/>
          </p:nvPr>
        </p:nvSpPr>
        <p:spPr>
          <a:xfrm>
            <a:off x="457200" y="3286124"/>
            <a:ext cx="8229600" cy="28400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4" name="Rectangle 17"/>
          <p:cNvSpPr>
            <a:spLocks noGrp="1" noChangeArrowheads="1"/>
          </p:cNvSpPr>
          <p:nvPr>
            <p:ph type="body" idx="10"/>
          </p:nvPr>
        </p:nvSpPr>
        <p:spPr>
          <a:xfrm>
            <a:off x="395288" y="2852738"/>
            <a:ext cx="8208962" cy="3529012"/>
          </a:xfrm>
        </p:spPr>
        <p:txBody>
          <a:bodyPr/>
          <a:lstStyle/>
          <a:p>
            <a:endParaRPr lang="en-US" dirty="0"/>
          </a:p>
        </p:txBody>
      </p:sp>
    </p:spTree>
    <p:extLst>
      <p:ext uri="{BB962C8B-B14F-4D97-AF65-F5344CB8AC3E}">
        <p14:creationId xmlns:p14="http://schemas.microsoft.com/office/powerpoint/2010/main" val="37268123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6FD4E46-A03A-43ED-B93F-8CF526CAAE6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9027591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B3542A-5B7B-480E-B581-159FD8CE00EF}"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8507934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266E99B-D7EE-4E64-8838-15BF4AEA241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8893594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8C6676E-5A99-4FDC-86BD-3EEC442A111C}"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4103853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EFA231A2-032A-4DCC-94F1-188174E9E61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9451129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C36CDF6-3245-4BC7-8738-B5818D5B4ACE}"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366367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B953C6D-3957-4A90-B732-0115B14FAB6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3900788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378ED56-F234-4BBC-A188-35D5A02DF588}"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6112321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E3C9ED-DB85-436F-9283-628828538E95}"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4449261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307138"/>
            <a:ext cx="91440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AU"/>
          </a:p>
        </p:txBody>
      </p:sp>
    </p:spTree>
    <p:extLst>
      <p:ext uri="{BB962C8B-B14F-4D97-AF65-F5344CB8AC3E}">
        <p14:creationId xmlns:p14="http://schemas.microsoft.com/office/powerpoint/2010/main" val="14517659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571612"/>
            <a:ext cx="8229600" cy="1143000"/>
          </a:xfrm>
        </p:spPr>
        <p:txBody>
          <a:bodyPr/>
          <a:lstStyle/>
          <a:p>
            <a:r>
              <a:rPr lang="en-US"/>
              <a:t>Click to edit Master title style</a:t>
            </a:r>
            <a:endParaRPr lang="en-AU"/>
          </a:p>
        </p:txBody>
      </p:sp>
      <p:sp>
        <p:nvSpPr>
          <p:cNvPr id="3" name="Content Placeholder 2"/>
          <p:cNvSpPr>
            <a:spLocks noGrp="1"/>
          </p:cNvSpPr>
          <p:nvPr>
            <p:ph idx="1"/>
          </p:nvPr>
        </p:nvSpPr>
        <p:spPr>
          <a:xfrm>
            <a:off x="457200" y="3286124"/>
            <a:ext cx="8229600" cy="28400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4" name="Rectangle 17"/>
          <p:cNvSpPr>
            <a:spLocks noGrp="1" noChangeArrowheads="1"/>
          </p:cNvSpPr>
          <p:nvPr>
            <p:ph type="body" idx="10"/>
          </p:nvPr>
        </p:nvSpPr>
        <p:spPr>
          <a:xfrm>
            <a:off x="395288" y="2852738"/>
            <a:ext cx="8208962" cy="3529012"/>
          </a:xfrm>
        </p:spPr>
        <p:txBody>
          <a:bodyPr/>
          <a:lstStyle/>
          <a:p>
            <a:endParaRPr lang="en-US" dirty="0"/>
          </a:p>
        </p:txBody>
      </p:sp>
    </p:spTree>
    <p:extLst>
      <p:ext uri="{BB962C8B-B14F-4D97-AF65-F5344CB8AC3E}">
        <p14:creationId xmlns:p14="http://schemas.microsoft.com/office/powerpoint/2010/main" val="391399591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6FD4E46-A03A-43ED-B93F-8CF526CAAE6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4803650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B3542A-5B7B-480E-B581-159FD8CE00EF}"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4894542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266E99B-D7EE-4E64-8838-15BF4AEA241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749356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8C6676E-5A99-4FDC-86BD-3EEC442A111C}"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0574614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EFA231A2-032A-4DCC-94F1-188174E9E61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9041038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C36CDF6-3245-4BC7-8738-B5818D5B4ACE}"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9615383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B953C6D-3957-4A90-B732-0115B14FAB6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19382507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378ED56-F234-4BBC-A188-35D5A02DF588}"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21917770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E3C9ED-DB85-436F-9283-628828538E95}"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90472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307138"/>
            <a:ext cx="91440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AU"/>
          </a:p>
        </p:txBody>
      </p:sp>
    </p:spTree>
    <p:extLst>
      <p:ext uri="{BB962C8B-B14F-4D97-AF65-F5344CB8AC3E}">
        <p14:creationId xmlns:p14="http://schemas.microsoft.com/office/powerpoint/2010/main" val="175616185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571612"/>
            <a:ext cx="8229600" cy="1143000"/>
          </a:xfrm>
        </p:spPr>
        <p:txBody>
          <a:bodyPr/>
          <a:lstStyle/>
          <a:p>
            <a:r>
              <a:rPr lang="en-US"/>
              <a:t>Click to edit Master title style</a:t>
            </a:r>
            <a:endParaRPr lang="en-AU"/>
          </a:p>
        </p:txBody>
      </p:sp>
      <p:sp>
        <p:nvSpPr>
          <p:cNvPr id="3" name="Content Placeholder 2"/>
          <p:cNvSpPr>
            <a:spLocks noGrp="1"/>
          </p:cNvSpPr>
          <p:nvPr>
            <p:ph idx="1"/>
          </p:nvPr>
        </p:nvSpPr>
        <p:spPr>
          <a:xfrm>
            <a:off x="457200" y="3286124"/>
            <a:ext cx="8229600" cy="28400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4" name="Rectangle 17"/>
          <p:cNvSpPr>
            <a:spLocks noGrp="1" noChangeArrowheads="1"/>
          </p:cNvSpPr>
          <p:nvPr>
            <p:ph type="body" idx="10"/>
          </p:nvPr>
        </p:nvSpPr>
        <p:spPr>
          <a:xfrm>
            <a:off x="395288" y="2852738"/>
            <a:ext cx="8208962" cy="3529012"/>
          </a:xfrm>
        </p:spPr>
        <p:txBody>
          <a:bodyPr/>
          <a:lstStyle/>
          <a:p>
            <a:endParaRPr lang="en-US" dirty="0"/>
          </a:p>
        </p:txBody>
      </p:sp>
    </p:spTree>
    <p:extLst>
      <p:ext uri="{BB962C8B-B14F-4D97-AF65-F5344CB8AC3E}">
        <p14:creationId xmlns:p14="http://schemas.microsoft.com/office/powerpoint/2010/main" val="109968470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6FD4E46-A03A-43ED-B93F-8CF526CAAE6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369649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B3542A-5B7B-480E-B581-159FD8CE00EF}"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2280885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266E99B-D7EE-4E64-8838-15BF4AEA241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04735052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8C6676E-5A99-4FDC-86BD-3EEC442A111C}"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05232195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EFA231A2-032A-4DCC-94F1-188174E9E61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9739732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C36CDF6-3245-4BC7-8738-B5818D5B4ACE}"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10095678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B953C6D-3957-4A90-B732-0115B14FAB6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01974498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378ED56-F234-4BBC-A188-35D5A02DF588}"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91680840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E3C9ED-DB85-436F-9283-628828538E95}"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6537512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307138"/>
            <a:ext cx="91440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AU"/>
          </a:p>
        </p:txBody>
      </p:sp>
    </p:spTree>
    <p:extLst>
      <p:ext uri="{BB962C8B-B14F-4D97-AF65-F5344CB8AC3E}">
        <p14:creationId xmlns:p14="http://schemas.microsoft.com/office/powerpoint/2010/main" val="44475529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571612"/>
            <a:ext cx="8229600" cy="1143000"/>
          </a:xfrm>
        </p:spPr>
        <p:txBody>
          <a:bodyPr/>
          <a:lstStyle/>
          <a:p>
            <a:r>
              <a:rPr lang="en-US"/>
              <a:t>Click to edit Master title style</a:t>
            </a:r>
            <a:endParaRPr lang="en-AU"/>
          </a:p>
        </p:txBody>
      </p:sp>
      <p:sp>
        <p:nvSpPr>
          <p:cNvPr id="3" name="Content Placeholder 2"/>
          <p:cNvSpPr>
            <a:spLocks noGrp="1"/>
          </p:cNvSpPr>
          <p:nvPr>
            <p:ph idx="1"/>
          </p:nvPr>
        </p:nvSpPr>
        <p:spPr>
          <a:xfrm>
            <a:off x="457200" y="3286124"/>
            <a:ext cx="8229600" cy="28400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4" name="Rectangle 17"/>
          <p:cNvSpPr>
            <a:spLocks noGrp="1" noChangeArrowheads="1"/>
          </p:cNvSpPr>
          <p:nvPr>
            <p:ph type="body" idx="10"/>
          </p:nvPr>
        </p:nvSpPr>
        <p:spPr>
          <a:xfrm>
            <a:off x="395288" y="2852738"/>
            <a:ext cx="8208962" cy="3529012"/>
          </a:xfrm>
        </p:spPr>
        <p:txBody>
          <a:bodyPr/>
          <a:lstStyle/>
          <a:p>
            <a:endParaRPr lang="en-US" dirty="0"/>
          </a:p>
        </p:txBody>
      </p:sp>
    </p:spTree>
    <p:extLst>
      <p:ext uri="{BB962C8B-B14F-4D97-AF65-F5344CB8AC3E}">
        <p14:creationId xmlns:p14="http://schemas.microsoft.com/office/powerpoint/2010/main" val="282064755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6FD4E46-A03A-43ED-B93F-8CF526CAAE6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08874239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B3542A-5B7B-480E-B581-159FD8CE00EF}"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7710530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266E99B-D7EE-4E64-8838-15BF4AEA241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10659110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8C6676E-5A99-4FDC-86BD-3EEC442A111C}"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79353917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EFA231A2-032A-4DCC-94F1-188174E9E61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73890735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C36CDF6-3245-4BC7-8738-B5818D5B4ACE}"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9112735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B953C6D-3957-4A90-B732-0115B14FAB6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8407741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378ED56-F234-4BBC-A188-35D5A02DF588}"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73231012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E3C9ED-DB85-436F-9283-628828538E95}"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5608040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307138"/>
            <a:ext cx="91440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AU"/>
          </a:p>
        </p:txBody>
      </p:sp>
    </p:spTree>
    <p:extLst>
      <p:ext uri="{BB962C8B-B14F-4D97-AF65-F5344CB8AC3E}">
        <p14:creationId xmlns:p14="http://schemas.microsoft.com/office/powerpoint/2010/main" val="373116710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571612"/>
            <a:ext cx="8229600" cy="1143000"/>
          </a:xfrm>
        </p:spPr>
        <p:txBody>
          <a:bodyPr/>
          <a:lstStyle/>
          <a:p>
            <a:r>
              <a:rPr lang="en-US"/>
              <a:t>Click to edit Master title style</a:t>
            </a:r>
            <a:endParaRPr lang="en-AU"/>
          </a:p>
        </p:txBody>
      </p:sp>
      <p:sp>
        <p:nvSpPr>
          <p:cNvPr id="3" name="Content Placeholder 2"/>
          <p:cNvSpPr>
            <a:spLocks noGrp="1"/>
          </p:cNvSpPr>
          <p:nvPr>
            <p:ph idx="1"/>
          </p:nvPr>
        </p:nvSpPr>
        <p:spPr>
          <a:xfrm>
            <a:off x="457200" y="3286124"/>
            <a:ext cx="8229600" cy="28400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4" name="Rectangle 17"/>
          <p:cNvSpPr>
            <a:spLocks noGrp="1" noChangeArrowheads="1"/>
          </p:cNvSpPr>
          <p:nvPr>
            <p:ph type="body" idx="10"/>
          </p:nvPr>
        </p:nvSpPr>
        <p:spPr>
          <a:xfrm>
            <a:off x="395288" y="2852738"/>
            <a:ext cx="8208962" cy="3529012"/>
          </a:xfrm>
        </p:spPr>
        <p:txBody>
          <a:bodyPr/>
          <a:lstStyle/>
          <a:p>
            <a:endParaRPr lang="en-US" dirty="0"/>
          </a:p>
        </p:txBody>
      </p:sp>
    </p:spTree>
    <p:extLst>
      <p:ext uri="{BB962C8B-B14F-4D97-AF65-F5344CB8AC3E}">
        <p14:creationId xmlns:p14="http://schemas.microsoft.com/office/powerpoint/2010/main" val="185831661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6FD4E46-A03A-43ED-B93F-8CF526CAAE6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885769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B3542A-5B7B-480E-B581-159FD8CE00EF}"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62150370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266E99B-D7EE-4E64-8838-15BF4AEA241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20993972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8C6676E-5A99-4FDC-86BD-3EEC442A111C}"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80051843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EFA231A2-032A-4DCC-94F1-188174E9E61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55410921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C36CDF6-3245-4BC7-8738-B5818D5B4ACE}"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92198554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B953C6D-3957-4A90-B732-0115B14FAB62}"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88645221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378ED56-F234-4BBC-A188-35D5A02DF588}"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74243813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E3C9ED-DB85-436F-9283-628828538E95}"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53841238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307138"/>
            <a:ext cx="91440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AU"/>
          </a:p>
        </p:txBody>
      </p:sp>
    </p:spTree>
    <p:extLst>
      <p:ext uri="{BB962C8B-B14F-4D97-AF65-F5344CB8AC3E}">
        <p14:creationId xmlns:p14="http://schemas.microsoft.com/office/powerpoint/2010/main" val="365654356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571612"/>
            <a:ext cx="8229600" cy="1143000"/>
          </a:xfrm>
        </p:spPr>
        <p:txBody>
          <a:bodyPr/>
          <a:lstStyle/>
          <a:p>
            <a:r>
              <a:rPr lang="en-US"/>
              <a:t>Click to edit Master title style</a:t>
            </a:r>
            <a:endParaRPr lang="en-AU"/>
          </a:p>
        </p:txBody>
      </p:sp>
      <p:sp>
        <p:nvSpPr>
          <p:cNvPr id="3" name="Content Placeholder 2"/>
          <p:cNvSpPr>
            <a:spLocks noGrp="1"/>
          </p:cNvSpPr>
          <p:nvPr>
            <p:ph idx="1"/>
          </p:nvPr>
        </p:nvSpPr>
        <p:spPr>
          <a:xfrm>
            <a:off x="457200" y="3286124"/>
            <a:ext cx="8229600" cy="28400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4" name="Rectangle 17"/>
          <p:cNvSpPr>
            <a:spLocks noGrp="1" noChangeArrowheads="1"/>
          </p:cNvSpPr>
          <p:nvPr>
            <p:ph type="body" idx="10"/>
          </p:nvPr>
        </p:nvSpPr>
        <p:spPr>
          <a:xfrm>
            <a:off x="395288" y="2852738"/>
            <a:ext cx="8208962" cy="3529012"/>
          </a:xfrm>
        </p:spPr>
        <p:txBody>
          <a:bodyPr/>
          <a:lstStyle/>
          <a:p>
            <a:endParaRPr lang="en-US" dirty="0"/>
          </a:p>
        </p:txBody>
      </p:sp>
    </p:spTree>
    <p:extLst>
      <p:ext uri="{BB962C8B-B14F-4D97-AF65-F5344CB8AC3E}">
        <p14:creationId xmlns:p14="http://schemas.microsoft.com/office/powerpoint/2010/main" val="298586831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C747140-C984-498E-8C72-CDAC054FDFFC}"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77778345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396F7A3-1F28-44C3-9FCF-FDF82151CEFA}"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49928500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B13517D-5F7B-4372-AEB4-97374D754CB0}"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186673441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BF86A5D-0817-4406-9877-C2BA43E71123}"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75899369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8F37783-82D9-4C59-999B-80EDFEC5AF1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36353453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5EAA608-8EC2-46D3-8ED4-AA056870323D}"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67447293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835806C-FCF5-4EEC-8734-8AE78DBDC646}"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357575205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BF50547-0AB4-4FA6-8D2C-C12FF6031D1F}"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7117319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A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30FF06C-3D80-4695-A754-6FDA13F43064}" type="slidenum">
              <a:rPr lang="en-AU" altLang="en-US">
                <a:solidFill>
                  <a:srgbClr val="000000"/>
                </a:solidFill>
              </a:rPr>
              <a:pPr>
                <a:defRPr/>
              </a:pPr>
              <a:t>‹#›</a:t>
            </a:fld>
            <a:endParaRPr lang="en-AU" altLang="en-US">
              <a:solidFill>
                <a:srgbClr val="000000"/>
              </a:solidFill>
            </a:endParaRPr>
          </a:p>
        </p:txBody>
      </p:sp>
    </p:spTree>
    <p:extLst>
      <p:ext uri="{BB962C8B-B14F-4D97-AF65-F5344CB8AC3E}">
        <p14:creationId xmlns:p14="http://schemas.microsoft.com/office/powerpoint/2010/main" val="2640827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D49D520C-8D80-4967-87AD-BFA8519D03D4}" type="slidenum">
              <a:rPr lang="en-AU" altLang="en-US">
                <a:solidFill>
                  <a:srgbClr val="000000"/>
                </a:solidFill>
              </a:rPr>
              <a:pPr fontAlgn="base">
                <a:spcBef>
                  <a:spcPct val="0"/>
                </a:spcBef>
                <a:spcAft>
                  <a:spcPct val="0"/>
                </a:spcAft>
                <a:defRPr/>
              </a:pPr>
              <a:t>‹#›</a:t>
            </a:fld>
            <a:endParaRPr lang="en-AU" altLang="en-US">
              <a:solidFill>
                <a:srgbClr val="000000"/>
              </a:solidFill>
            </a:endParaRPr>
          </a:p>
        </p:txBody>
      </p:sp>
    </p:spTree>
    <p:extLst>
      <p:ext uri="{BB962C8B-B14F-4D97-AF65-F5344CB8AC3E}">
        <p14:creationId xmlns:p14="http://schemas.microsoft.com/office/powerpoint/2010/main" val="3395548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D49D520C-8D80-4967-87AD-BFA8519D03D4}" type="slidenum">
              <a:rPr lang="en-AU" altLang="en-US">
                <a:solidFill>
                  <a:srgbClr val="000000"/>
                </a:solidFill>
              </a:rPr>
              <a:pPr fontAlgn="base">
                <a:spcBef>
                  <a:spcPct val="0"/>
                </a:spcBef>
                <a:spcAft>
                  <a:spcPct val="0"/>
                </a:spcAft>
                <a:defRPr/>
              </a:pPr>
              <a:t>‹#›</a:t>
            </a:fld>
            <a:endParaRPr lang="en-AU" altLang="en-US">
              <a:solidFill>
                <a:srgbClr val="000000"/>
              </a:solidFill>
            </a:endParaRPr>
          </a:p>
        </p:txBody>
      </p:sp>
    </p:spTree>
    <p:extLst>
      <p:ext uri="{BB962C8B-B14F-4D97-AF65-F5344CB8AC3E}">
        <p14:creationId xmlns:p14="http://schemas.microsoft.com/office/powerpoint/2010/main" val="307845217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D49D520C-8D80-4967-87AD-BFA8519D03D4}" type="slidenum">
              <a:rPr lang="en-AU" altLang="en-US">
                <a:solidFill>
                  <a:srgbClr val="000000"/>
                </a:solidFill>
              </a:rPr>
              <a:pPr fontAlgn="base">
                <a:spcBef>
                  <a:spcPct val="0"/>
                </a:spcBef>
                <a:spcAft>
                  <a:spcPct val="0"/>
                </a:spcAft>
                <a:defRPr/>
              </a:pPr>
              <a:t>‹#›</a:t>
            </a:fld>
            <a:endParaRPr lang="en-AU" altLang="en-US">
              <a:solidFill>
                <a:srgbClr val="000000"/>
              </a:solidFill>
            </a:endParaRPr>
          </a:p>
        </p:txBody>
      </p:sp>
    </p:spTree>
    <p:extLst>
      <p:ext uri="{BB962C8B-B14F-4D97-AF65-F5344CB8AC3E}">
        <p14:creationId xmlns:p14="http://schemas.microsoft.com/office/powerpoint/2010/main" val="185496497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D49D520C-8D80-4967-87AD-BFA8519D03D4}" type="slidenum">
              <a:rPr lang="en-AU" altLang="en-US">
                <a:solidFill>
                  <a:srgbClr val="000000"/>
                </a:solidFill>
              </a:rPr>
              <a:pPr fontAlgn="base">
                <a:spcBef>
                  <a:spcPct val="0"/>
                </a:spcBef>
                <a:spcAft>
                  <a:spcPct val="0"/>
                </a:spcAft>
                <a:defRPr/>
              </a:pPr>
              <a:t>‹#›</a:t>
            </a:fld>
            <a:endParaRPr lang="en-AU" altLang="en-US">
              <a:solidFill>
                <a:srgbClr val="000000"/>
              </a:solidFill>
            </a:endParaRPr>
          </a:p>
        </p:txBody>
      </p:sp>
    </p:spTree>
    <p:extLst>
      <p:ext uri="{BB962C8B-B14F-4D97-AF65-F5344CB8AC3E}">
        <p14:creationId xmlns:p14="http://schemas.microsoft.com/office/powerpoint/2010/main" val="70760169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D49D520C-8D80-4967-87AD-BFA8519D03D4}" type="slidenum">
              <a:rPr lang="en-AU" altLang="en-US">
                <a:solidFill>
                  <a:srgbClr val="000000"/>
                </a:solidFill>
              </a:rPr>
              <a:pPr fontAlgn="base">
                <a:spcBef>
                  <a:spcPct val="0"/>
                </a:spcBef>
                <a:spcAft>
                  <a:spcPct val="0"/>
                </a:spcAft>
                <a:defRPr/>
              </a:pPr>
              <a:t>‹#›</a:t>
            </a:fld>
            <a:endParaRPr lang="en-AU" altLang="en-US">
              <a:solidFill>
                <a:srgbClr val="000000"/>
              </a:solidFill>
            </a:endParaRPr>
          </a:p>
        </p:txBody>
      </p:sp>
    </p:spTree>
    <p:extLst>
      <p:ext uri="{BB962C8B-B14F-4D97-AF65-F5344CB8AC3E}">
        <p14:creationId xmlns:p14="http://schemas.microsoft.com/office/powerpoint/2010/main" val="3051336649"/>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D49D520C-8D80-4967-87AD-BFA8519D03D4}" type="slidenum">
              <a:rPr lang="en-AU" altLang="en-US">
                <a:solidFill>
                  <a:srgbClr val="000000"/>
                </a:solidFill>
              </a:rPr>
              <a:pPr fontAlgn="base">
                <a:spcBef>
                  <a:spcPct val="0"/>
                </a:spcBef>
                <a:spcAft>
                  <a:spcPct val="0"/>
                </a:spcAft>
                <a:defRPr/>
              </a:pPr>
              <a:t>‹#›</a:t>
            </a:fld>
            <a:endParaRPr lang="en-AU" altLang="en-US">
              <a:solidFill>
                <a:srgbClr val="000000"/>
              </a:solidFill>
            </a:endParaRPr>
          </a:p>
        </p:txBody>
      </p:sp>
    </p:spTree>
    <p:extLst>
      <p:ext uri="{BB962C8B-B14F-4D97-AF65-F5344CB8AC3E}">
        <p14:creationId xmlns:p14="http://schemas.microsoft.com/office/powerpoint/2010/main" val="1127757712"/>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D49D520C-8D80-4967-87AD-BFA8519D03D4}" type="slidenum">
              <a:rPr lang="en-AU" altLang="en-US">
                <a:solidFill>
                  <a:srgbClr val="000000"/>
                </a:solidFill>
              </a:rPr>
              <a:pPr fontAlgn="base">
                <a:spcBef>
                  <a:spcPct val="0"/>
                </a:spcBef>
                <a:spcAft>
                  <a:spcPct val="0"/>
                </a:spcAft>
                <a:defRPr/>
              </a:pPr>
              <a:t>‹#›</a:t>
            </a:fld>
            <a:endParaRPr lang="en-AU" altLang="en-US">
              <a:solidFill>
                <a:srgbClr val="000000"/>
              </a:solidFill>
            </a:endParaRPr>
          </a:p>
        </p:txBody>
      </p:sp>
    </p:spTree>
    <p:extLst>
      <p:ext uri="{BB962C8B-B14F-4D97-AF65-F5344CB8AC3E}">
        <p14:creationId xmlns:p14="http://schemas.microsoft.com/office/powerpoint/2010/main" val="4285701652"/>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n-A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B21A5189-7354-404C-B61B-885687B9378B}" type="slidenum">
              <a:rPr lang="en-AU" altLang="en-US">
                <a:solidFill>
                  <a:srgbClr val="000000"/>
                </a:solidFill>
              </a:rPr>
              <a:pPr fontAlgn="base">
                <a:spcBef>
                  <a:spcPct val="0"/>
                </a:spcBef>
                <a:spcAft>
                  <a:spcPct val="0"/>
                </a:spcAft>
                <a:defRPr/>
              </a:pPr>
              <a:t>‹#›</a:t>
            </a:fld>
            <a:endParaRPr lang="en-AU" altLang="en-US">
              <a:solidFill>
                <a:srgbClr val="000000"/>
              </a:solidFill>
            </a:endParaRPr>
          </a:p>
        </p:txBody>
      </p:sp>
    </p:spTree>
    <p:extLst>
      <p:ext uri="{BB962C8B-B14F-4D97-AF65-F5344CB8AC3E}">
        <p14:creationId xmlns:p14="http://schemas.microsoft.com/office/powerpoint/2010/main" val="407078386"/>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jpe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vlqx8EYvRbQ" TargetMode="External"/><Relationship Id="rId2" Type="http://schemas.openxmlformats.org/officeDocument/2006/relationships/notesSlide" Target="../notesSlides/notesSlide8.xml"/><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35.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46.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57.xml"/><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68.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Group 1045"/>
          <p:cNvGrpSpPr>
            <a:grpSpLocks/>
          </p:cNvGrpSpPr>
          <p:nvPr/>
        </p:nvGrpSpPr>
        <p:grpSpPr bwMode="auto">
          <a:xfrm>
            <a:off x="105263950" y="108635800"/>
            <a:ext cx="9486900" cy="1055688"/>
            <a:chOff x="105264150" y="108635775"/>
            <a:chExt cx="9486000" cy="1056001"/>
          </a:xfrm>
        </p:grpSpPr>
        <p:pic>
          <p:nvPicPr>
            <p:cNvPr id="5124" name="Picture 9" descr="IMG_01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848150" y="108635775"/>
              <a:ext cx="1584000" cy="1056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25" name="Picture 4" descr="IMG_015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432150" y="108635775"/>
              <a:ext cx="1579245" cy="1052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26" name="Picture 4" descr="IMG_03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264150" y="108635775"/>
              <a:ext cx="1584000" cy="10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27" name="Picture 4" descr="IMG_017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016150" y="108635775"/>
              <a:ext cx="1584000" cy="1056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28" name="Picture 4" descr="IMG_023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3184150" y="108635775"/>
              <a:ext cx="1566000" cy="1044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29" name="Picture 4" descr="IMG_019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600150" y="108635775"/>
              <a:ext cx="1584000" cy="10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sp>
        <p:nvSpPr>
          <p:cNvPr id="5123" name="Rectangle 17"/>
          <p:cNvSpPr>
            <a:spLocks noGrp="1" noChangeArrowheads="1"/>
          </p:cNvSpPr>
          <p:nvPr>
            <p:ph type="body" idx="1"/>
          </p:nvPr>
        </p:nvSpPr>
        <p:spPr>
          <a:xfrm>
            <a:off x="-23685" y="476672"/>
            <a:ext cx="8208962" cy="648270"/>
          </a:xfrm>
        </p:spPr>
        <p:txBody>
          <a:bodyPr/>
          <a:lstStyle/>
          <a:p>
            <a:pPr eaLnBrk="1" hangingPunct="1">
              <a:buFontTx/>
              <a:buNone/>
            </a:pPr>
            <a:r>
              <a:rPr lang="en-US" altLang="en-US" dirty="0"/>
              <a:t>		</a:t>
            </a:r>
            <a:r>
              <a:rPr lang="en-US" altLang="en-US" dirty="0">
                <a:solidFill>
                  <a:srgbClr val="FFFF00"/>
                </a:solidFill>
              </a:rPr>
              <a:t>  Acknowledgement of country</a:t>
            </a:r>
          </a:p>
        </p:txBody>
      </p:sp>
      <p:pic>
        <p:nvPicPr>
          <p:cNvPr id="2050" name="Picture 2" descr="C:\Users\wests\Desktop\Aboriginal cosmos.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91679" y="2348880"/>
            <a:ext cx="5445125" cy="3063875"/>
          </a:xfrm>
          <a:prstGeom prst="rect">
            <a:avLst/>
          </a:prstGeom>
          <a:solidFill>
            <a:srgbClr val="000000">
              <a:shade val="95000"/>
            </a:srgbClr>
          </a:solidFill>
          <a:ln w="38100" cap="sq">
            <a:solidFill>
              <a:srgbClr val="000000"/>
            </a:solidFill>
            <a:miter lim="800000"/>
          </a:ln>
          <a:effectLst>
            <a:outerShdw blurRad="254000" dist="190500" dir="2700000" sy="90000" algn="bl" rotWithShape="0">
              <a:srgbClr val="000000">
                <a:alpha val="40000"/>
              </a:srgbClr>
            </a:outerShdw>
          </a:effectLst>
          <a:extLst/>
        </p:spPr>
      </p:pic>
    </p:spTree>
    <p:extLst>
      <p:ext uri="{BB962C8B-B14F-4D97-AF65-F5344CB8AC3E}">
        <p14:creationId xmlns:p14="http://schemas.microsoft.com/office/powerpoint/2010/main" val="252529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oup 1045"/>
          <p:cNvGrpSpPr>
            <a:grpSpLocks/>
          </p:cNvGrpSpPr>
          <p:nvPr/>
        </p:nvGrpSpPr>
        <p:grpSpPr bwMode="auto">
          <a:xfrm>
            <a:off x="105263950" y="108635800"/>
            <a:ext cx="9486900" cy="1055688"/>
            <a:chOff x="105264150" y="108635775"/>
            <a:chExt cx="9486000" cy="1056001"/>
          </a:xfrm>
        </p:grpSpPr>
        <p:pic>
          <p:nvPicPr>
            <p:cNvPr id="4101" name="Picture 9" descr="IMG_01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848150" y="108635775"/>
              <a:ext cx="1584000" cy="1056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4102" name="Picture 4" descr="IMG_015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432150" y="108635775"/>
              <a:ext cx="1579245" cy="1052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4103" name="Picture 4" descr="IMG_03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264150" y="108635775"/>
              <a:ext cx="1584000" cy="10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4104" name="Picture 4" descr="IMG_017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016150" y="108635775"/>
              <a:ext cx="1584000" cy="1056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4105" name="Picture 4" descr="IMG_023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3184150" y="108635775"/>
              <a:ext cx="1566000" cy="1044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4106" name="Picture 4" descr="IMG_019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600150" y="108635775"/>
              <a:ext cx="1584000" cy="10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sp>
        <p:nvSpPr>
          <p:cNvPr id="4099" name="Rectangle 18"/>
          <p:cNvSpPr>
            <a:spLocks noGrp="1" noChangeArrowheads="1"/>
          </p:cNvSpPr>
          <p:nvPr>
            <p:ph type="ctrTitle"/>
          </p:nvPr>
        </p:nvSpPr>
        <p:spPr>
          <a:xfrm>
            <a:off x="107504" y="908720"/>
            <a:ext cx="8928992" cy="3096344"/>
          </a:xfrm>
        </p:spPr>
        <p:txBody>
          <a:bodyPr/>
          <a:lstStyle/>
          <a:p>
            <a:pPr eaLnBrk="1" hangingPunct="1"/>
            <a:r>
              <a:rPr lang="en-US" altLang="en-US" sz="3200" dirty="0"/>
              <a:t/>
            </a:r>
            <a:br>
              <a:rPr lang="en-US" altLang="en-US" sz="3200" dirty="0"/>
            </a:br>
            <a:r>
              <a:rPr lang="en-US" altLang="en-US" sz="2800" dirty="0">
                <a:solidFill>
                  <a:schemeClr val="tx1"/>
                </a:solidFill>
                <a:latin typeface="+mn-lt"/>
              </a:rPr>
              <a:t>Social and Emotional Wellbeing though Aboriginal Peer and Carer support/Lived Experience at Eastern Health</a:t>
            </a:r>
            <a:endParaRPr lang="en-AU" altLang="en-US" sz="2800" dirty="0">
              <a:solidFill>
                <a:schemeClr val="tx1"/>
              </a:solidFill>
              <a:latin typeface="+mn-lt"/>
            </a:endParaRPr>
          </a:p>
        </p:txBody>
      </p:sp>
      <p:sp>
        <p:nvSpPr>
          <p:cNvPr id="4100" name="Rectangle 19"/>
          <p:cNvSpPr>
            <a:spLocks noGrp="1" noChangeArrowheads="1"/>
          </p:cNvSpPr>
          <p:nvPr>
            <p:ph type="subTitle" idx="1"/>
          </p:nvPr>
        </p:nvSpPr>
        <p:spPr>
          <a:xfrm>
            <a:off x="683568" y="5085184"/>
            <a:ext cx="7561262" cy="1152104"/>
          </a:xfrm>
        </p:spPr>
        <p:txBody>
          <a:bodyPr/>
          <a:lstStyle/>
          <a:p>
            <a:pPr algn="l" eaLnBrk="1" hangingPunct="1"/>
            <a:r>
              <a:rPr lang="en-US" altLang="en-US" sz="2000" b="1" dirty="0">
                <a:latin typeface="Calibri" pitchFamily="34" charset="0"/>
                <a:cs typeface="Calibri" pitchFamily="34" charset="0"/>
              </a:rPr>
              <a:t>		</a:t>
            </a:r>
            <a:r>
              <a:rPr lang="en-US" altLang="en-US" sz="2000" dirty="0">
                <a:solidFill>
                  <a:schemeClr val="accent2"/>
                </a:solidFill>
                <a:latin typeface="Century Gothic" pitchFamily="34" charset="0"/>
                <a:cs typeface="Calibri" pitchFamily="34" charset="0"/>
              </a:rPr>
              <a:t>	</a:t>
            </a:r>
            <a:r>
              <a:rPr lang="en-US" altLang="en-US" sz="2400" dirty="0">
                <a:cs typeface="Calibri" pitchFamily="34" charset="0"/>
              </a:rPr>
              <a:t>Ashleigh Bell</a:t>
            </a:r>
          </a:p>
          <a:p>
            <a:pPr algn="l" eaLnBrk="1" hangingPunct="1"/>
            <a:r>
              <a:rPr lang="en-US" altLang="en-US" sz="2000" dirty="0">
                <a:cs typeface="Calibri" pitchFamily="34" charset="0"/>
              </a:rPr>
              <a:t>	      Aboriginal Lived experience peer worker</a:t>
            </a:r>
            <a:endParaRPr lang="en-US" altLang="en-US" dirty="0">
              <a:cs typeface="Calibri" pitchFamily="34" charset="0"/>
            </a:endParaRPr>
          </a:p>
        </p:txBody>
      </p:sp>
      <p:sp>
        <p:nvSpPr>
          <p:cNvPr id="2" name="Rectangle 1"/>
          <p:cNvSpPr/>
          <p:nvPr/>
        </p:nvSpPr>
        <p:spPr>
          <a:xfrm>
            <a:off x="611560" y="1556792"/>
            <a:ext cx="7344816" cy="646331"/>
          </a:xfrm>
          <a:prstGeom prst="rect">
            <a:avLst/>
          </a:prstGeom>
        </p:spPr>
        <p:txBody>
          <a:bodyPr wrap="square">
            <a:spAutoFit/>
          </a:bodyPr>
          <a:lstStyle/>
          <a:p>
            <a:pPr algn="ctr"/>
            <a:r>
              <a:rPr lang="en-US" altLang="en-US" sz="3600" kern="0" dirty="0">
                <a:ea typeface="+mj-ea"/>
                <a:cs typeface="+mj-cs"/>
              </a:rPr>
              <a:t>Strengthening Connections</a:t>
            </a:r>
            <a:endParaRPr lang="en-AU" sz="2000" dirty="0"/>
          </a:p>
        </p:txBody>
      </p:sp>
      <p:pic>
        <p:nvPicPr>
          <p:cNvPr id="13"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87824" y="3212976"/>
            <a:ext cx="2726432" cy="1810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6890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95536" y="2204864"/>
            <a:ext cx="8229600" cy="1440160"/>
          </a:xfrm>
        </p:spPr>
        <p:txBody>
          <a:bodyPr/>
          <a:lstStyle/>
          <a:p>
            <a:pPr>
              <a:lnSpc>
                <a:spcPct val="150000"/>
              </a:lnSpc>
            </a:pPr>
            <a:r>
              <a:rPr lang="en-AU" altLang="en-US" sz="3200" dirty="0"/>
              <a:t/>
            </a:r>
            <a:br>
              <a:rPr lang="en-AU" altLang="en-US" sz="3200" dirty="0"/>
            </a:br>
            <a:r>
              <a:rPr lang="en-AU" altLang="en-US" sz="3200" dirty="0" smtClean="0"/>
              <a:t>My work in the Mental Health </a:t>
            </a:r>
            <a:br>
              <a:rPr lang="en-AU" altLang="en-US" sz="3200" dirty="0" smtClean="0"/>
            </a:br>
            <a:r>
              <a:rPr lang="en-AU" altLang="en-US" sz="3200" dirty="0" smtClean="0"/>
              <a:t>Programme at Eastern Health</a:t>
            </a:r>
            <a:r>
              <a:rPr lang="en-AU" altLang="en-US" sz="3200" dirty="0"/>
              <a:t/>
            </a:r>
            <a:br>
              <a:rPr lang="en-AU" altLang="en-US" sz="3200" dirty="0"/>
            </a:br>
            <a:r>
              <a:rPr lang="en-AU" altLang="en-US" sz="3200" dirty="0"/>
              <a:t/>
            </a:r>
            <a:br>
              <a:rPr lang="en-AU" altLang="en-US" sz="3200" dirty="0"/>
            </a:br>
            <a:endParaRPr lang="en-AU" altLang="en-US" sz="3200" dirty="0"/>
          </a:p>
        </p:txBody>
      </p:sp>
    </p:spTree>
    <p:extLst>
      <p:ext uri="{BB962C8B-B14F-4D97-AF65-F5344CB8AC3E}">
        <p14:creationId xmlns:p14="http://schemas.microsoft.com/office/powerpoint/2010/main" val="6218878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12776"/>
            <a:ext cx="8229600" cy="4824536"/>
          </a:xfrm>
        </p:spPr>
        <p:txBody>
          <a:bodyPr/>
          <a:lstStyle/>
          <a:p>
            <a:r>
              <a:rPr lang="en-US" altLang="en-US" sz="3200" dirty="0" smtClean="0"/>
              <a:t>Key facts taken </a:t>
            </a:r>
            <a:r>
              <a:rPr lang="en-US" altLang="en-US" sz="3200" dirty="0"/>
              <a:t>from </a:t>
            </a:r>
            <a:r>
              <a:rPr lang="en-US" altLang="en-US" dirty="0"/>
              <a:t/>
            </a:r>
            <a:br>
              <a:rPr lang="en-US" altLang="en-US" dirty="0"/>
            </a:br>
            <a:r>
              <a:rPr lang="en-US" altLang="en-US" dirty="0" err="1"/>
              <a:t>Balit</a:t>
            </a:r>
            <a:r>
              <a:rPr lang="en-US" altLang="en-US" dirty="0"/>
              <a:t> </a:t>
            </a:r>
            <a:r>
              <a:rPr lang="en-US" altLang="en-US" dirty="0" err="1"/>
              <a:t>Murrup</a:t>
            </a:r>
            <a:r>
              <a:rPr lang="en-US" altLang="en-US" dirty="0"/>
              <a:t/>
            </a:r>
            <a:br>
              <a:rPr lang="en-US" altLang="en-US" dirty="0"/>
            </a:br>
            <a:r>
              <a:rPr lang="en-US" altLang="en-US" dirty="0"/>
              <a:t/>
            </a:r>
            <a:br>
              <a:rPr lang="en-US" altLang="en-US" dirty="0"/>
            </a:br>
            <a:r>
              <a:rPr lang="en-US" altLang="en-US" sz="2000" dirty="0"/>
              <a:t>Aboriginal Social and Emotional Wellbeing Framework </a:t>
            </a:r>
            <a:r>
              <a:rPr lang="en-US" altLang="en-US" sz="2000" dirty="0" smtClean="0"/>
              <a:t/>
            </a:r>
            <a:br>
              <a:rPr lang="en-US" altLang="en-US" sz="2000" dirty="0" smtClean="0"/>
            </a:br>
            <a:r>
              <a:rPr lang="en-US" altLang="en-US" sz="2000" dirty="0"/>
              <a:t>2017-2027 (DHHS)</a:t>
            </a:r>
            <a:r>
              <a:rPr lang="en-AU" sz="2000" dirty="0"/>
              <a:t/>
            </a:r>
            <a:br>
              <a:rPr lang="en-AU" sz="2000" dirty="0"/>
            </a:br>
            <a:r>
              <a:rPr lang="en-US" altLang="en-US" sz="2000" dirty="0"/>
              <a:t/>
            </a:r>
            <a:br>
              <a:rPr lang="en-US" altLang="en-US" sz="2000" dirty="0"/>
            </a:br>
            <a:endParaRPr lang="en-AU" sz="2000" dirty="0"/>
          </a:p>
        </p:txBody>
      </p:sp>
      <p:sp>
        <p:nvSpPr>
          <p:cNvPr id="3" name="Rectangle 2"/>
          <p:cNvSpPr/>
          <p:nvPr/>
        </p:nvSpPr>
        <p:spPr>
          <a:xfrm>
            <a:off x="179512" y="548680"/>
            <a:ext cx="7992888" cy="861774"/>
          </a:xfrm>
          <a:prstGeom prst="rect">
            <a:avLst/>
          </a:prstGeom>
        </p:spPr>
        <p:txBody>
          <a:bodyPr wrap="square">
            <a:spAutoFit/>
          </a:bodyPr>
          <a:lstStyle/>
          <a:p>
            <a:r>
              <a:rPr lang="en-US" altLang="en-US" sz="3200" kern="0" dirty="0">
                <a:solidFill>
                  <a:srgbClr val="FFFF00"/>
                </a:solidFill>
                <a:ea typeface="+mj-ea"/>
                <a:cs typeface="+mj-cs"/>
              </a:rPr>
              <a:t>Aboriginal Social and Emotional Wellbeing </a:t>
            </a:r>
            <a:r>
              <a:rPr lang="en-US" altLang="en-US" sz="3200" kern="0" dirty="0">
                <a:solidFill>
                  <a:srgbClr val="000000"/>
                </a:solidFill>
                <a:ea typeface="+mj-ea"/>
                <a:cs typeface="+mj-cs"/>
              </a:rPr>
              <a:t/>
            </a:r>
            <a:br>
              <a:rPr lang="en-US" altLang="en-US" sz="3200" kern="0" dirty="0">
                <a:solidFill>
                  <a:srgbClr val="000000"/>
                </a:solidFill>
                <a:ea typeface="+mj-ea"/>
                <a:cs typeface="+mj-cs"/>
              </a:rPr>
            </a:br>
            <a:endParaRPr lang="en-AU" dirty="0"/>
          </a:p>
        </p:txBody>
      </p:sp>
    </p:spTree>
    <p:extLst>
      <p:ext uri="{BB962C8B-B14F-4D97-AF65-F5344CB8AC3E}">
        <p14:creationId xmlns:p14="http://schemas.microsoft.com/office/powerpoint/2010/main" val="11770223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571612"/>
            <a:ext cx="8229600" cy="2289436"/>
          </a:xfrm>
        </p:spPr>
        <p:txBody>
          <a:bodyPr/>
          <a:lstStyle/>
          <a:p>
            <a:pPr marL="457200" indent="-457200">
              <a:buFont typeface="Courier New" panose="02070309020205020404" pitchFamily="49" charset="0"/>
              <a:buChar char="o"/>
            </a:pPr>
            <a:r>
              <a:rPr lang="en-AU" sz="2800" dirty="0"/>
              <a:t>One in three Aboriginal people experience high or very high levels of psychological distress. That is nearly three times the non-Aboriginal rate. (AATSIHS 2012–13</a:t>
            </a:r>
            <a:r>
              <a:rPr lang="en-AU" sz="2800" dirty="0" smtClean="0"/>
              <a:t>)</a:t>
            </a:r>
            <a:r>
              <a:rPr lang="en-AU" sz="2800" dirty="0"/>
              <a:t/>
            </a:r>
            <a:br>
              <a:rPr lang="en-AU" sz="2800" dirty="0"/>
            </a:br>
            <a:endParaRPr lang="en-AU" sz="2800" dirty="0"/>
          </a:p>
        </p:txBody>
      </p:sp>
      <p:sp>
        <p:nvSpPr>
          <p:cNvPr id="6" name="TextBox 5"/>
          <p:cNvSpPr txBox="1"/>
          <p:nvPr/>
        </p:nvSpPr>
        <p:spPr>
          <a:xfrm>
            <a:off x="611560" y="4005064"/>
            <a:ext cx="7704856" cy="1815882"/>
          </a:xfrm>
          <a:prstGeom prst="rect">
            <a:avLst/>
          </a:prstGeom>
          <a:noFill/>
        </p:spPr>
        <p:txBody>
          <a:bodyPr wrap="square" rtlCol="0">
            <a:spAutoFit/>
          </a:bodyPr>
          <a:lstStyle/>
          <a:p>
            <a:pPr marL="285750" indent="-285750" algn="ctr">
              <a:buFont typeface="Courier New" panose="02070309020205020404" pitchFamily="49" charset="0"/>
              <a:buChar char="o"/>
            </a:pPr>
            <a:r>
              <a:rPr lang="en-AU" sz="2800" dirty="0"/>
              <a:t>Between the years 2012–13 and 2015–16 - There was a 55% increase in Aboriginal mental health-related presentations to Victorian Hospital Emergency departments.</a:t>
            </a:r>
          </a:p>
        </p:txBody>
      </p:sp>
    </p:spTree>
    <p:extLst>
      <p:ext uri="{BB962C8B-B14F-4D97-AF65-F5344CB8AC3E}">
        <p14:creationId xmlns:p14="http://schemas.microsoft.com/office/powerpoint/2010/main" val="18277836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00808"/>
            <a:ext cx="8229600" cy="1589868"/>
          </a:xfrm>
        </p:spPr>
        <p:txBody>
          <a:bodyPr/>
          <a:lstStyle/>
          <a:p>
            <a:pPr marL="457200" indent="-457200">
              <a:buFont typeface="Courier New" panose="02070309020205020404" pitchFamily="49" charset="0"/>
              <a:buChar char="o"/>
            </a:pPr>
            <a:r>
              <a:rPr lang="en-AU" sz="2800" dirty="0"/>
              <a:t>34.8% of Aboriginal Victorians experience medically-diagnosed depression and anxiety compared with 19.6 per cent of non-Aboriginal Victorians. </a:t>
            </a:r>
            <a:br>
              <a:rPr lang="en-AU" sz="2800" dirty="0"/>
            </a:br>
            <a:endParaRPr lang="en-AU" sz="2800" dirty="0"/>
          </a:p>
        </p:txBody>
      </p:sp>
      <p:sp>
        <p:nvSpPr>
          <p:cNvPr id="5" name="TextBox 4"/>
          <p:cNvSpPr txBox="1"/>
          <p:nvPr/>
        </p:nvSpPr>
        <p:spPr>
          <a:xfrm>
            <a:off x="683568" y="4077072"/>
            <a:ext cx="7920880" cy="2246769"/>
          </a:xfrm>
          <a:prstGeom prst="rect">
            <a:avLst/>
          </a:prstGeom>
          <a:noFill/>
        </p:spPr>
        <p:txBody>
          <a:bodyPr wrap="square" rtlCol="0">
            <a:spAutoFit/>
          </a:bodyPr>
          <a:lstStyle/>
          <a:p>
            <a:pPr marL="285750" indent="-285750" algn="ctr">
              <a:buFont typeface="Courier New" panose="02070309020205020404" pitchFamily="49" charset="0"/>
              <a:buChar char="o"/>
            </a:pPr>
            <a:r>
              <a:rPr lang="en-AU" sz="2800" dirty="0"/>
              <a:t>Over 47 % of Aboriginal people have a relative who was forcibly removed from their family due to stolen generations policies in Victoria. </a:t>
            </a:r>
          </a:p>
          <a:p>
            <a:pPr algn="ctr"/>
            <a:r>
              <a:rPr lang="en-AU" sz="2800" dirty="0"/>
              <a:t>Trans-generational trauma continues to affect Aboriginal people in Victoria. </a:t>
            </a:r>
          </a:p>
        </p:txBody>
      </p:sp>
    </p:spTree>
    <p:extLst>
      <p:ext uri="{BB962C8B-B14F-4D97-AF65-F5344CB8AC3E}">
        <p14:creationId xmlns:p14="http://schemas.microsoft.com/office/powerpoint/2010/main" val="26875506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916832"/>
            <a:ext cx="8229600" cy="1143000"/>
          </a:xfrm>
        </p:spPr>
        <p:txBody>
          <a:bodyPr/>
          <a:lstStyle/>
          <a:p>
            <a:pPr marL="457200" indent="-457200">
              <a:buFont typeface="Courier New" panose="02070309020205020404" pitchFamily="49" charset="0"/>
              <a:buChar char="o"/>
            </a:pPr>
            <a:r>
              <a:rPr lang="en-AU" sz="2800" dirty="0"/>
              <a:t>Mental health and related conditions have been estimated to account for as much as 22 per cent of the health gap (12 per cent mental health conditions, 6 per cent alcohol and substance abuse and 4 per cent suicide</a:t>
            </a:r>
            <a:r>
              <a:rPr lang="en-AU" sz="2800" dirty="0" smtClean="0"/>
              <a:t>).</a:t>
            </a:r>
            <a:endParaRPr lang="en-AU" sz="2800" dirty="0"/>
          </a:p>
        </p:txBody>
      </p:sp>
      <p:sp>
        <p:nvSpPr>
          <p:cNvPr id="5" name="TextBox 4"/>
          <p:cNvSpPr txBox="1"/>
          <p:nvPr/>
        </p:nvSpPr>
        <p:spPr>
          <a:xfrm>
            <a:off x="683568" y="4293096"/>
            <a:ext cx="8136904" cy="1815882"/>
          </a:xfrm>
          <a:prstGeom prst="rect">
            <a:avLst/>
          </a:prstGeom>
          <a:noFill/>
        </p:spPr>
        <p:txBody>
          <a:bodyPr wrap="square" rtlCol="0">
            <a:spAutoFit/>
          </a:bodyPr>
          <a:lstStyle/>
          <a:p>
            <a:pPr marL="457200" indent="-457200" algn="ctr">
              <a:buFont typeface="Courier New" panose="02070309020205020404" pitchFamily="49" charset="0"/>
              <a:buChar char="o"/>
            </a:pPr>
            <a:r>
              <a:rPr lang="en-AU" sz="2800" dirty="0"/>
              <a:t>Mental health problems, self-harm and suicide have been reported at double the rate of non-Aboriginal people for at least a decade. (Burden of Disease 2003, p.2)</a:t>
            </a:r>
          </a:p>
        </p:txBody>
      </p:sp>
    </p:spTree>
    <p:extLst>
      <p:ext uri="{BB962C8B-B14F-4D97-AF65-F5344CB8AC3E}">
        <p14:creationId xmlns:p14="http://schemas.microsoft.com/office/powerpoint/2010/main" val="11325345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57689" y="4509120"/>
            <a:ext cx="6813188" cy="1015663"/>
          </a:xfrm>
          <a:prstGeom prst="rect">
            <a:avLst/>
          </a:prstGeom>
        </p:spPr>
        <p:txBody>
          <a:bodyPr wrap="square">
            <a:spAutoFit/>
          </a:bodyPr>
          <a:lstStyle/>
          <a:p>
            <a:endParaRPr lang="en-AU" sz="2000" dirty="0" smtClean="0">
              <a:hlinkClick r:id="rId3"/>
            </a:endParaRPr>
          </a:p>
          <a:p>
            <a:endParaRPr lang="en-AU" sz="2000" dirty="0">
              <a:hlinkClick r:id="rId3"/>
            </a:endParaRPr>
          </a:p>
          <a:p>
            <a:r>
              <a:rPr lang="en-AU" sz="2000" dirty="0" smtClean="0">
                <a:hlinkClick r:id="rId3"/>
              </a:rPr>
              <a:t>https</a:t>
            </a:r>
            <a:r>
              <a:rPr lang="en-AU" sz="2000" dirty="0">
                <a:hlinkClick r:id="rId3"/>
              </a:rPr>
              <a:t>://www.youtube.com/watch?v=vlqx8EYvRbQ</a:t>
            </a:r>
            <a:endParaRPr lang="en-AU" sz="2000" dirty="0"/>
          </a:p>
        </p:txBody>
      </p:sp>
      <p:sp>
        <p:nvSpPr>
          <p:cNvPr id="2" name="Rectangle 1"/>
          <p:cNvSpPr/>
          <p:nvPr/>
        </p:nvSpPr>
        <p:spPr>
          <a:xfrm>
            <a:off x="5004048" y="2008004"/>
            <a:ext cx="2088232" cy="307777"/>
          </a:xfrm>
          <a:prstGeom prst="rect">
            <a:avLst/>
          </a:prstGeom>
        </p:spPr>
        <p:txBody>
          <a:bodyPr wrap="square">
            <a:spAutoFit/>
          </a:bodyPr>
          <a:lstStyle/>
          <a:p>
            <a:r>
              <a:rPr lang="en-AU" sz="1400" dirty="0"/>
              <a:t>The Healing Foundation </a:t>
            </a:r>
          </a:p>
        </p:txBody>
      </p:sp>
      <p:sp>
        <p:nvSpPr>
          <p:cNvPr id="4" name="Rectangle 3"/>
          <p:cNvSpPr/>
          <p:nvPr/>
        </p:nvSpPr>
        <p:spPr>
          <a:xfrm>
            <a:off x="1331640" y="1484784"/>
            <a:ext cx="5886996" cy="523220"/>
          </a:xfrm>
          <a:prstGeom prst="rect">
            <a:avLst/>
          </a:prstGeom>
        </p:spPr>
        <p:txBody>
          <a:bodyPr wrap="none">
            <a:spAutoFit/>
          </a:bodyPr>
          <a:lstStyle/>
          <a:p>
            <a:r>
              <a:rPr lang="en-AU" sz="2800" dirty="0"/>
              <a:t>Intergenerational Trauma Animation</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3075" y="2599920"/>
            <a:ext cx="2524125" cy="2257425"/>
          </a:xfrm>
          <a:prstGeom prst="rect">
            <a:avLst/>
          </a:prstGeom>
          <a:solidFill>
            <a:srgbClr val="000000">
              <a:shade val="95000"/>
            </a:srgbClr>
          </a:solidFill>
          <a:ln w="28575">
            <a:solidFill>
              <a:schemeClr val="accent1">
                <a:lumMod val="90000"/>
              </a:schemeClr>
            </a:solidFill>
            <a:miter lim="800000"/>
            <a:headEnd/>
            <a:tailEnd/>
          </a:ln>
          <a:effectLst>
            <a:outerShdw blurRad="254000" dist="190500" dir="2700000" sy="90000" algn="bl" rotWithShape="0">
              <a:srgbClr val="000000">
                <a:alpha val="40000"/>
              </a:srgbClr>
            </a:outerShdw>
          </a:effectLst>
          <a:extLst/>
        </p:spPr>
      </p:pic>
    </p:spTree>
    <p:extLst>
      <p:ext uri="{BB962C8B-B14F-4D97-AF65-F5344CB8AC3E}">
        <p14:creationId xmlns:p14="http://schemas.microsoft.com/office/powerpoint/2010/main" val="5733644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0677" y="1484784"/>
            <a:ext cx="8673811" cy="4896544"/>
          </a:xfrm>
        </p:spPr>
        <p:txBody>
          <a:bodyPr/>
          <a:lstStyle/>
          <a:p>
            <a:pPr>
              <a:lnSpc>
                <a:spcPct val="150000"/>
              </a:lnSpc>
              <a:buFontTx/>
              <a:buChar char="-"/>
            </a:pPr>
            <a:r>
              <a:rPr lang="en-US" altLang="en-US" sz="2400" dirty="0" smtClean="0"/>
              <a:t>DHHS funded</a:t>
            </a:r>
            <a:endParaRPr lang="en-US" altLang="en-US" sz="2400" dirty="0"/>
          </a:p>
          <a:p>
            <a:pPr>
              <a:lnSpc>
                <a:spcPct val="150000"/>
              </a:lnSpc>
              <a:buFontTx/>
              <a:buChar char="-"/>
            </a:pPr>
            <a:r>
              <a:rPr lang="en-US" altLang="en-US" sz="2400" dirty="0"/>
              <a:t>Expanding Post </a:t>
            </a:r>
            <a:r>
              <a:rPr lang="en-US" altLang="en-US" sz="2400" dirty="0" smtClean="0"/>
              <a:t>Discharge </a:t>
            </a:r>
            <a:r>
              <a:rPr lang="en-US" altLang="en-US" sz="2400" dirty="0"/>
              <a:t>Support </a:t>
            </a:r>
            <a:r>
              <a:rPr lang="en-US" altLang="en-US" sz="2400" dirty="0" smtClean="0"/>
              <a:t>Initiative</a:t>
            </a:r>
            <a:endParaRPr lang="en-US" altLang="en-US" sz="2400" dirty="0"/>
          </a:p>
          <a:p>
            <a:pPr>
              <a:lnSpc>
                <a:spcPct val="150000"/>
              </a:lnSpc>
              <a:buFontTx/>
              <a:buChar char="-"/>
            </a:pPr>
            <a:r>
              <a:rPr lang="en-US" altLang="en-US" sz="2400" dirty="0"/>
              <a:t>1 role identified Aboriginal and/or Torres Strait Islander position</a:t>
            </a:r>
            <a:r>
              <a:rPr lang="en-US" altLang="en-US" sz="2400" dirty="0" smtClean="0"/>
              <a:t>.</a:t>
            </a:r>
          </a:p>
          <a:p>
            <a:pPr>
              <a:lnSpc>
                <a:spcPct val="150000"/>
              </a:lnSpc>
              <a:buFontTx/>
              <a:buChar char="-"/>
            </a:pPr>
            <a:r>
              <a:rPr lang="en-US" sz="2400" dirty="0"/>
              <a:t>establish or re-connect with community supports. </a:t>
            </a:r>
          </a:p>
          <a:p>
            <a:pPr>
              <a:lnSpc>
                <a:spcPct val="150000"/>
              </a:lnSpc>
              <a:buFontTx/>
              <a:buChar char="-"/>
            </a:pPr>
            <a:r>
              <a:rPr lang="en-US" sz="2400" dirty="0"/>
              <a:t>Promote culturally safe and aware environment for Aboriginal and Torres Strait Islander consumers and carers </a:t>
            </a:r>
            <a:endParaRPr lang="en-US" sz="2400" dirty="0" smtClean="0"/>
          </a:p>
          <a:p>
            <a:pPr>
              <a:lnSpc>
                <a:spcPct val="150000"/>
              </a:lnSpc>
              <a:buFontTx/>
              <a:buChar char="-"/>
            </a:pPr>
            <a:r>
              <a:rPr lang="en-US" sz="2400" dirty="0"/>
              <a:t>Part of large supportive peer workforce</a:t>
            </a:r>
          </a:p>
          <a:p>
            <a:pPr marL="0" indent="0">
              <a:buNone/>
            </a:pPr>
            <a:r>
              <a:rPr lang="en-US" altLang="en-US" sz="2400" dirty="0"/>
              <a:t>	</a:t>
            </a:r>
            <a:endParaRPr lang="en-AU" sz="2400" dirty="0"/>
          </a:p>
        </p:txBody>
      </p:sp>
      <p:sp>
        <p:nvSpPr>
          <p:cNvPr id="2" name="Rectangle 1"/>
          <p:cNvSpPr/>
          <p:nvPr/>
        </p:nvSpPr>
        <p:spPr>
          <a:xfrm>
            <a:off x="290677" y="404664"/>
            <a:ext cx="6912768" cy="584775"/>
          </a:xfrm>
          <a:prstGeom prst="rect">
            <a:avLst/>
          </a:prstGeom>
        </p:spPr>
        <p:txBody>
          <a:bodyPr wrap="square">
            <a:spAutoFit/>
          </a:bodyPr>
          <a:lstStyle/>
          <a:p>
            <a:r>
              <a:rPr lang="en-US" altLang="en-US" sz="3200" kern="0" dirty="0">
                <a:solidFill>
                  <a:srgbClr val="000000"/>
                </a:solidFill>
              </a:rPr>
              <a:t> </a:t>
            </a:r>
            <a:r>
              <a:rPr lang="en-US" altLang="en-US" sz="3200" kern="0" dirty="0">
                <a:solidFill>
                  <a:srgbClr val="FFFF00"/>
                </a:solidFill>
              </a:rPr>
              <a:t>Aboriginal Carer /Peer Support role</a:t>
            </a:r>
            <a:endParaRPr lang="en-AU" dirty="0">
              <a:solidFill>
                <a:srgbClr val="FFFF00"/>
              </a:solidFill>
            </a:endParaRPr>
          </a:p>
        </p:txBody>
      </p:sp>
    </p:spTree>
    <p:extLst>
      <p:ext uri="{BB962C8B-B14F-4D97-AF65-F5344CB8AC3E}">
        <p14:creationId xmlns:p14="http://schemas.microsoft.com/office/powerpoint/2010/main" val="38602626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Grp="1" noChangeAspect="1" noChangeArrowheads="1"/>
          </p:cNvPicPr>
          <p:nvPr>
            <p:ph idx="1"/>
          </p:nvPr>
        </p:nvPicPr>
        <p:blipFill>
          <a:blip r:embed="rId3">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51520" y="1916832"/>
            <a:ext cx="8352928" cy="3751847"/>
          </a:xfrm>
          <a:prstGeom prst="rect">
            <a:avLst/>
          </a:prstGeom>
          <a:solidFill>
            <a:srgbClr val="000000">
              <a:shade val="95000"/>
            </a:srgbClr>
          </a:solidFill>
          <a:ln w="9525">
            <a:solidFill>
              <a:schemeClr val="tx1"/>
            </a:solidFill>
            <a:miter lim="800000"/>
            <a:headEnd/>
            <a:tailEnd/>
          </a:ln>
          <a:effectLst>
            <a:outerShdw blurRad="254000" dist="190500" dir="2700000" sy="90000" algn="bl" rotWithShape="0">
              <a:srgbClr val="000000">
                <a:alpha val="40000"/>
              </a:srgbClr>
            </a:outerShdw>
          </a:effectLst>
          <a:extLst/>
        </p:spPr>
      </p:pic>
      <p:sp>
        <p:nvSpPr>
          <p:cNvPr id="2" name="TextBox 1"/>
          <p:cNvSpPr txBox="1"/>
          <p:nvPr/>
        </p:nvSpPr>
        <p:spPr>
          <a:xfrm>
            <a:off x="179512" y="560367"/>
            <a:ext cx="7560840" cy="461665"/>
          </a:xfrm>
          <a:prstGeom prst="rect">
            <a:avLst/>
          </a:prstGeom>
          <a:noFill/>
        </p:spPr>
        <p:txBody>
          <a:bodyPr wrap="square" rtlCol="0">
            <a:spAutoFit/>
          </a:bodyPr>
          <a:lstStyle/>
          <a:p>
            <a:r>
              <a:rPr lang="en-AU" sz="2400" dirty="0" smtClean="0">
                <a:solidFill>
                  <a:srgbClr val="FFFF00"/>
                </a:solidFill>
              </a:rPr>
              <a:t>A Growing Peer-Support  Workforce at Eastern Health</a:t>
            </a:r>
            <a:endParaRPr lang="en-AU" sz="2400" dirty="0">
              <a:solidFill>
                <a:srgbClr val="FFFF00"/>
              </a:solidFill>
            </a:endParaRPr>
          </a:p>
        </p:txBody>
      </p:sp>
    </p:spTree>
    <p:extLst>
      <p:ext uri="{BB962C8B-B14F-4D97-AF65-F5344CB8AC3E}">
        <p14:creationId xmlns:p14="http://schemas.microsoft.com/office/powerpoint/2010/main" val="15598276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540568" y="404664"/>
            <a:ext cx="8229600" cy="633413"/>
          </a:xfrm>
        </p:spPr>
        <p:txBody>
          <a:bodyPr/>
          <a:lstStyle/>
          <a:p>
            <a:r>
              <a:rPr lang="en-AU" altLang="en-US" sz="3200" dirty="0">
                <a:solidFill>
                  <a:srgbClr val="FFFF00"/>
                </a:solidFill>
              </a:rPr>
              <a:t>The team I work with…</a:t>
            </a:r>
          </a:p>
        </p:txBody>
      </p:sp>
      <p:sp>
        <p:nvSpPr>
          <p:cNvPr id="23555" name="Content Placeholder 2"/>
          <p:cNvSpPr>
            <a:spLocks noGrp="1"/>
          </p:cNvSpPr>
          <p:nvPr>
            <p:ph idx="1"/>
          </p:nvPr>
        </p:nvSpPr>
        <p:spPr>
          <a:xfrm>
            <a:off x="251520" y="1556792"/>
            <a:ext cx="8712968" cy="4392487"/>
          </a:xfrm>
        </p:spPr>
        <p:txBody>
          <a:bodyPr/>
          <a:lstStyle/>
          <a:p>
            <a:r>
              <a:rPr lang="en-AU" altLang="en-US" sz="2800" dirty="0" smtClean="0"/>
              <a:t> </a:t>
            </a:r>
            <a:r>
              <a:rPr lang="en-AU" altLang="en-US" sz="2800" dirty="0"/>
              <a:t>Aboriginal Carer Peer worker role</a:t>
            </a:r>
          </a:p>
          <a:p>
            <a:endParaRPr lang="en-AU" altLang="en-US" sz="2800" dirty="0"/>
          </a:p>
          <a:p>
            <a:r>
              <a:rPr lang="en-AU" altLang="en-US" sz="2800" dirty="0"/>
              <a:t> 2  newly appointed Aboriginal MH/ SEWB Trainees</a:t>
            </a:r>
          </a:p>
          <a:p>
            <a:endParaRPr lang="en-AU" altLang="en-US" sz="2800" dirty="0"/>
          </a:p>
          <a:p>
            <a:r>
              <a:rPr lang="en-AU" altLang="en-US" sz="2800" dirty="0"/>
              <a:t>Dedicated SEWB Team – 2 Clinicians, </a:t>
            </a:r>
            <a:endParaRPr lang="en-AU" altLang="en-US" sz="2800" dirty="0" smtClean="0"/>
          </a:p>
          <a:p>
            <a:pPr marL="0" indent="0">
              <a:buNone/>
            </a:pPr>
            <a:r>
              <a:rPr lang="en-AU" altLang="en-US" sz="2800" dirty="0"/>
              <a:t> </a:t>
            </a:r>
            <a:r>
              <a:rPr lang="en-AU" altLang="en-US" sz="2800" dirty="0" smtClean="0"/>
              <a:t>  1 </a:t>
            </a:r>
            <a:r>
              <a:rPr lang="en-AU" altLang="en-US" sz="2800" dirty="0"/>
              <a:t>Psychiatric Registrar and part time Consultant </a:t>
            </a:r>
            <a:r>
              <a:rPr lang="en-AU" altLang="en-US" sz="2800" dirty="0" smtClean="0"/>
              <a:t> </a:t>
            </a:r>
          </a:p>
          <a:p>
            <a:pPr marL="0" indent="0">
              <a:buNone/>
            </a:pPr>
            <a:r>
              <a:rPr lang="en-AU" altLang="en-US" sz="2800" dirty="0"/>
              <a:t> </a:t>
            </a:r>
            <a:r>
              <a:rPr lang="en-AU" altLang="en-US" sz="2800" dirty="0" smtClean="0"/>
              <a:t>   Psychiatrist</a:t>
            </a:r>
            <a:endParaRPr lang="en-AU" altLang="en-US" sz="2800" dirty="0"/>
          </a:p>
        </p:txBody>
      </p:sp>
    </p:spTree>
    <p:extLst>
      <p:ext uri="{BB962C8B-B14F-4D97-AF65-F5344CB8AC3E}">
        <p14:creationId xmlns:p14="http://schemas.microsoft.com/office/powerpoint/2010/main" val="28316472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28625" y="1412875"/>
            <a:ext cx="8229600" cy="5184775"/>
          </a:xfrm>
        </p:spPr>
        <p:txBody>
          <a:bodyPr/>
          <a:lstStyle/>
          <a:p>
            <a:r>
              <a:rPr lang="en-AU" altLang="en-US" sz="2000" b="1" dirty="0"/>
              <a:t/>
            </a:r>
            <a:br>
              <a:rPr lang="en-AU" altLang="en-US" sz="2000" b="1" dirty="0"/>
            </a:br>
            <a:r>
              <a:rPr lang="en-AU" altLang="en-US" sz="2000" b="1" dirty="0"/>
              <a:t/>
            </a:r>
            <a:br>
              <a:rPr lang="en-AU" altLang="en-US" sz="2000" b="1" dirty="0"/>
            </a:br>
            <a:r>
              <a:rPr lang="en-AU" altLang="en-US" sz="2000" b="1" dirty="0"/>
              <a:t/>
            </a:r>
            <a:br>
              <a:rPr lang="en-AU" altLang="en-US" sz="2000" b="1" dirty="0"/>
            </a:br>
            <a:r>
              <a:rPr lang="en-AU" altLang="en-US" sz="2000" b="1" dirty="0" smtClean="0"/>
              <a:t>The traineeship program includes:</a:t>
            </a:r>
            <a:r>
              <a:rPr lang="en-AU" altLang="en-US" sz="1800" dirty="0" smtClean="0"/>
              <a:t/>
            </a:r>
            <a:br>
              <a:rPr lang="en-AU" altLang="en-US" sz="1800" dirty="0" smtClean="0"/>
            </a:br>
            <a:r>
              <a:rPr lang="en-AU" altLang="en-US" sz="1800" dirty="0"/>
              <a:t/>
            </a:r>
            <a:br>
              <a:rPr lang="en-AU" altLang="en-US" sz="1800" dirty="0"/>
            </a:br>
            <a:r>
              <a:rPr lang="en-AU" altLang="en-US" sz="1800" dirty="0"/>
              <a:t/>
            </a:r>
            <a:br>
              <a:rPr lang="en-AU" altLang="en-US" sz="1800" dirty="0"/>
            </a:br>
            <a:r>
              <a:rPr lang="en-AU" altLang="en-US" sz="2000" dirty="0"/>
              <a:t>A</a:t>
            </a:r>
            <a:r>
              <a:rPr lang="en-AU" altLang="en-US" sz="2000" dirty="0" smtClean="0"/>
              <a:t> </a:t>
            </a:r>
            <a:r>
              <a:rPr lang="en-AU" altLang="en-US" sz="2000" dirty="0"/>
              <a:t>three-year Bachelor of Health Science (Mental Health) Degree – </a:t>
            </a:r>
            <a:br>
              <a:rPr lang="en-AU" altLang="en-US" sz="2000" dirty="0"/>
            </a:br>
            <a:r>
              <a:rPr lang="en-AU" altLang="en-US" sz="2000" dirty="0"/>
              <a:t>Charles Sturt University</a:t>
            </a:r>
            <a:br>
              <a:rPr lang="en-AU" altLang="en-US" sz="2000" dirty="0"/>
            </a:br>
            <a:r>
              <a:rPr lang="en-AU" altLang="en-US" sz="2000" dirty="0"/>
              <a:t/>
            </a:r>
            <a:br>
              <a:rPr lang="en-AU" altLang="en-US" sz="2000" dirty="0"/>
            </a:br>
            <a:r>
              <a:rPr lang="en-AU" altLang="en-US" sz="2000" dirty="0"/>
              <a:t/>
            </a:r>
            <a:br>
              <a:rPr lang="en-AU" altLang="en-US" sz="2000" dirty="0"/>
            </a:br>
            <a:r>
              <a:rPr lang="en-AU" altLang="en-US" sz="2000" dirty="0" smtClean="0"/>
              <a:t>Supervised </a:t>
            </a:r>
            <a:r>
              <a:rPr lang="en-AU" altLang="en-US" sz="2000" dirty="0"/>
              <a:t>clinical placements and workplace </a:t>
            </a:r>
            <a:r>
              <a:rPr lang="en-AU" altLang="en-US" sz="2000" dirty="0" smtClean="0"/>
              <a:t/>
            </a:r>
            <a:br>
              <a:rPr lang="en-AU" altLang="en-US" sz="2000" dirty="0" smtClean="0"/>
            </a:br>
            <a:r>
              <a:rPr lang="en-AU" altLang="en-US" sz="2000" dirty="0" smtClean="0"/>
              <a:t>training </a:t>
            </a:r>
            <a:r>
              <a:rPr lang="en-AU" altLang="en-US" sz="2000" dirty="0"/>
              <a:t>over three years at the Area Mental Health Service.</a:t>
            </a:r>
            <a:br>
              <a:rPr lang="en-AU" altLang="en-US" sz="2000" dirty="0"/>
            </a:br>
            <a:r>
              <a:rPr lang="en-AU" altLang="en-US" sz="2000" dirty="0"/>
              <a:t/>
            </a:r>
            <a:br>
              <a:rPr lang="en-AU" altLang="en-US" sz="2000" dirty="0"/>
            </a:br>
            <a:r>
              <a:rPr lang="en-AU" altLang="en-US" sz="2000" dirty="0"/>
              <a:t/>
            </a:r>
            <a:br>
              <a:rPr lang="en-AU" altLang="en-US" sz="2000" dirty="0"/>
            </a:br>
            <a:r>
              <a:rPr lang="en-AU" altLang="en-US" sz="2000" dirty="0"/>
              <a:t/>
            </a:r>
            <a:br>
              <a:rPr lang="en-AU" altLang="en-US" sz="2000" dirty="0"/>
            </a:br>
            <a:r>
              <a:rPr lang="en-AU" altLang="en-US" sz="2000" dirty="0"/>
              <a:t>O</a:t>
            </a:r>
            <a:r>
              <a:rPr lang="en-AU" altLang="en-US" sz="2000" dirty="0" smtClean="0"/>
              <a:t>ngoing </a:t>
            </a:r>
            <a:r>
              <a:rPr lang="en-AU" altLang="en-US" sz="2000" dirty="0"/>
              <a:t>employment as a Mental Health (Social and Emotional Wellbeing) professional at the host Area Mental Health Service following successful graduation. </a:t>
            </a:r>
            <a:br>
              <a:rPr lang="en-AU" altLang="en-US" sz="2000" dirty="0"/>
            </a:br>
            <a:r>
              <a:rPr lang="en-AU" altLang="en-US" dirty="0"/>
              <a:t/>
            </a:r>
            <a:br>
              <a:rPr lang="en-AU" altLang="en-US" dirty="0"/>
            </a:br>
            <a:endParaRPr lang="en-AU" altLang="en-US" dirty="0"/>
          </a:p>
        </p:txBody>
      </p:sp>
    </p:spTree>
    <p:extLst>
      <p:ext uri="{BB962C8B-B14F-4D97-AF65-F5344CB8AC3E}">
        <p14:creationId xmlns:p14="http://schemas.microsoft.com/office/powerpoint/2010/main" val="27716878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28800"/>
            <a:ext cx="8229600" cy="4320480"/>
          </a:xfrm>
        </p:spPr>
        <p:txBody>
          <a:bodyPr/>
          <a:lstStyle/>
          <a:p>
            <a:endParaRPr lang="en-AU" dirty="0"/>
          </a:p>
          <a:p>
            <a:pPr marL="0" indent="0" algn="ctr">
              <a:buNone/>
            </a:pPr>
            <a:r>
              <a:rPr lang="en-AU" sz="4000" dirty="0"/>
              <a:t>What can you do?</a:t>
            </a:r>
          </a:p>
        </p:txBody>
      </p:sp>
    </p:spTree>
    <p:extLst>
      <p:ext uri="{BB962C8B-B14F-4D97-AF65-F5344CB8AC3E}">
        <p14:creationId xmlns:p14="http://schemas.microsoft.com/office/powerpoint/2010/main" val="32811097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p:cNvPicPr>
            <a:picLocks noGrp="1" noChangeAspect="1" noChangeArrowheads="1"/>
          </p:cNvPicPr>
          <p:nvPr>
            <p:ph idx="1"/>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a:xfrm>
            <a:off x="611188" y="1700213"/>
            <a:ext cx="7777162" cy="4681537"/>
          </a:xfrm>
          <a:prstGeom prst="rect">
            <a:avLst/>
          </a:prstGeom>
          <a:solidFill>
            <a:srgbClr val="000000">
              <a:shade val="95000"/>
            </a:srgbClr>
          </a:solidFill>
          <a:ln w="9525">
            <a:solidFill>
              <a:schemeClr val="tx1"/>
            </a:solidFill>
            <a:miter lim="800000"/>
            <a:headEnd/>
            <a:tailEnd/>
          </a:ln>
          <a:effectLst>
            <a:outerShdw blurRad="254000" dist="190500" dir="2700000" sy="90000" algn="bl" rotWithShape="0">
              <a:srgbClr val="000000">
                <a:alpha val="40000"/>
              </a:srgbClr>
            </a:outerShdw>
          </a:effectLst>
          <a:extLst/>
        </p:spPr>
      </p:pic>
    </p:spTree>
    <p:extLst>
      <p:ext uri="{BB962C8B-B14F-4D97-AF65-F5344CB8AC3E}">
        <p14:creationId xmlns:p14="http://schemas.microsoft.com/office/powerpoint/2010/main" val="1600179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project work\Aboriginal Job descriptions\flags book.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798044" y="1954484"/>
            <a:ext cx="5060078" cy="4408711"/>
          </a:xfrm>
          <a:prstGeom prst="rect">
            <a:avLst/>
          </a:prstGeom>
          <a:solidFill>
            <a:srgbClr val="000000">
              <a:shade val="95000"/>
            </a:srgbClr>
          </a:solidFill>
          <a:ln w="6350" cap="sq">
            <a:solidFill>
              <a:srgbClr val="000000"/>
            </a:solidFill>
            <a:miter lim="800000"/>
          </a:ln>
          <a:effectLst>
            <a:outerShdw blurRad="254000" dist="190500" dir="2700000" sy="90000" algn="bl" rotWithShape="0">
              <a:srgbClr val="000000">
                <a:alpha val="40000"/>
              </a:srgbClr>
            </a:outerShdw>
          </a:effectLst>
          <a:extLst/>
        </p:spPr>
      </p:pic>
      <p:sp>
        <p:nvSpPr>
          <p:cNvPr id="2" name="TextBox 1"/>
          <p:cNvSpPr txBox="1"/>
          <p:nvPr/>
        </p:nvSpPr>
        <p:spPr>
          <a:xfrm>
            <a:off x="339975" y="30918"/>
            <a:ext cx="7914436" cy="1077218"/>
          </a:xfrm>
          <a:prstGeom prst="rect">
            <a:avLst/>
          </a:prstGeom>
          <a:noFill/>
        </p:spPr>
        <p:txBody>
          <a:bodyPr wrap="square" rtlCol="0">
            <a:spAutoFit/>
          </a:bodyPr>
          <a:lstStyle/>
          <a:p>
            <a:pPr algn="ctr"/>
            <a:r>
              <a:rPr lang="en-AU" sz="3200" dirty="0" smtClean="0">
                <a:solidFill>
                  <a:srgbClr val="FFFF00"/>
                </a:solidFill>
              </a:rPr>
              <a:t>Making your environment more </a:t>
            </a:r>
          </a:p>
          <a:p>
            <a:pPr algn="ctr"/>
            <a:r>
              <a:rPr lang="en-AU" sz="3200" dirty="0" smtClean="0">
                <a:solidFill>
                  <a:srgbClr val="FFFF00"/>
                </a:solidFill>
              </a:rPr>
              <a:t>culturally friendly</a:t>
            </a:r>
            <a:endParaRPr lang="en-AU" sz="3200" dirty="0">
              <a:solidFill>
                <a:srgbClr val="FFFF00"/>
              </a:solidFill>
            </a:endParaRPr>
          </a:p>
        </p:txBody>
      </p:sp>
    </p:spTree>
    <p:extLst>
      <p:ext uri="{BB962C8B-B14F-4D97-AF65-F5344CB8AC3E}">
        <p14:creationId xmlns:p14="http://schemas.microsoft.com/office/powerpoint/2010/main" val="8210117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7" name="Picture 2" descr="M:\project work\Aboriginal Job descriptions\3 pieces.jp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217" t="15323" r="5217" b="18010"/>
          <a:stretch/>
        </p:blipFill>
        <p:spPr bwMode="auto">
          <a:xfrm>
            <a:off x="262041" y="1700808"/>
            <a:ext cx="8516203" cy="4572000"/>
          </a:xfrm>
          <a:prstGeom prst="rect">
            <a:avLst/>
          </a:prstGeom>
          <a:solidFill>
            <a:srgbClr val="000000">
              <a:shade val="95000"/>
            </a:srgbClr>
          </a:solidFill>
          <a:ln w="9525">
            <a:solidFill>
              <a:srgbClr val="000000"/>
            </a:solidFill>
            <a:miter lim="800000"/>
            <a:headEnd/>
            <a:tailEnd/>
          </a:ln>
          <a:effectLst>
            <a:outerShdw blurRad="254000" dist="190500" dir="2700000" sy="90000" algn="bl" rotWithShape="0">
              <a:srgbClr val="000000">
                <a:alpha val="40000"/>
              </a:srgbClr>
            </a:outerShdw>
          </a:effectLst>
          <a:extLst/>
        </p:spPr>
      </p:pic>
      <p:sp>
        <p:nvSpPr>
          <p:cNvPr id="6" name="TextBox 5"/>
          <p:cNvSpPr txBox="1"/>
          <p:nvPr/>
        </p:nvSpPr>
        <p:spPr>
          <a:xfrm>
            <a:off x="185900" y="652462"/>
            <a:ext cx="7914436" cy="523220"/>
          </a:xfrm>
          <a:prstGeom prst="rect">
            <a:avLst/>
          </a:prstGeom>
          <a:noFill/>
        </p:spPr>
        <p:txBody>
          <a:bodyPr wrap="square" rtlCol="0">
            <a:spAutoFit/>
          </a:bodyPr>
          <a:lstStyle/>
          <a:p>
            <a:pPr algn="ctr"/>
            <a:r>
              <a:rPr lang="en-US" sz="2800" dirty="0" smtClean="0">
                <a:solidFill>
                  <a:srgbClr val="FFFF00"/>
                </a:solidFill>
              </a:rPr>
              <a:t>Different art works we have at Eastern Health</a:t>
            </a:r>
            <a:endParaRPr lang="en-AU" sz="2800" dirty="0">
              <a:solidFill>
                <a:srgbClr val="FFFF00"/>
              </a:solidFill>
            </a:endParaRPr>
          </a:p>
        </p:txBody>
      </p:sp>
    </p:spTree>
    <p:extLst>
      <p:ext uri="{BB962C8B-B14F-4D97-AF65-F5344CB8AC3E}">
        <p14:creationId xmlns:p14="http://schemas.microsoft.com/office/powerpoint/2010/main" val="607884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M:\project work\Aboriginal Job descriptions\IPU infor boar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697" t="8383"/>
          <a:stretch/>
        </p:blipFill>
        <p:spPr bwMode="auto">
          <a:xfrm>
            <a:off x="2051720" y="1700808"/>
            <a:ext cx="4957096" cy="4729591"/>
          </a:xfrm>
          <a:prstGeom prst="rect">
            <a:avLst/>
          </a:prstGeom>
          <a:solidFill>
            <a:srgbClr val="000000">
              <a:shade val="95000"/>
            </a:srgbClr>
          </a:solidFill>
          <a:ln w="12700">
            <a:solidFill>
              <a:srgbClr val="000000"/>
            </a:solidFill>
            <a:miter lim="800000"/>
            <a:headEnd/>
            <a:tailEnd/>
          </a:ln>
          <a:effectLst>
            <a:outerShdw blurRad="254000" dist="190500" dir="2700000" sy="90000" algn="bl" rotWithShape="0">
              <a:srgbClr val="000000">
                <a:alpha val="40000"/>
              </a:srgbClr>
            </a:outerShdw>
          </a:effectLst>
          <a:extLst/>
        </p:spPr>
      </p:pic>
      <p:sp>
        <p:nvSpPr>
          <p:cNvPr id="3" name="TextBox 2"/>
          <p:cNvSpPr txBox="1"/>
          <p:nvPr/>
        </p:nvSpPr>
        <p:spPr>
          <a:xfrm>
            <a:off x="238390" y="404664"/>
            <a:ext cx="7914436" cy="584775"/>
          </a:xfrm>
          <a:prstGeom prst="rect">
            <a:avLst/>
          </a:prstGeom>
          <a:noFill/>
        </p:spPr>
        <p:txBody>
          <a:bodyPr wrap="square" rtlCol="0">
            <a:spAutoFit/>
          </a:bodyPr>
          <a:lstStyle/>
          <a:p>
            <a:pPr algn="ctr"/>
            <a:r>
              <a:rPr lang="en-AU" sz="3200" dirty="0" smtClean="0">
                <a:solidFill>
                  <a:srgbClr val="FFFF00"/>
                </a:solidFill>
              </a:rPr>
              <a:t>Aboriginal Information Wall IPU 1</a:t>
            </a:r>
            <a:endParaRPr lang="en-AU" sz="3200" dirty="0">
              <a:solidFill>
                <a:srgbClr val="FFFF00"/>
              </a:solidFill>
            </a:endParaRPr>
          </a:p>
        </p:txBody>
      </p:sp>
    </p:spTree>
    <p:extLst>
      <p:ext uri="{BB962C8B-B14F-4D97-AF65-F5344CB8AC3E}">
        <p14:creationId xmlns:p14="http://schemas.microsoft.com/office/powerpoint/2010/main" val="2072056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7701" y="1412776"/>
            <a:ext cx="5377961" cy="5270375"/>
          </a:xfrm>
          <a:prstGeom prst="rect">
            <a:avLst/>
          </a:prstGeom>
          <a:effectLst/>
        </p:spPr>
      </p:pic>
    </p:spTree>
    <p:extLst>
      <p:ext uri="{BB962C8B-B14F-4D97-AF65-F5344CB8AC3E}">
        <p14:creationId xmlns:p14="http://schemas.microsoft.com/office/powerpoint/2010/main" val="3503180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28625" y="1571625"/>
            <a:ext cx="8229600" cy="1143000"/>
          </a:xfrm>
        </p:spPr>
        <p:txBody>
          <a:bodyPr/>
          <a:lstStyle/>
          <a:p>
            <a:r>
              <a:rPr lang="en-AU" altLang="en-US"/>
              <a:t>Thank you for your time ..</a:t>
            </a:r>
          </a:p>
        </p:txBody>
      </p:sp>
      <p:sp>
        <p:nvSpPr>
          <p:cNvPr id="20483" name="Text Placeholder 3"/>
          <p:cNvSpPr>
            <a:spLocks noGrp="1"/>
          </p:cNvSpPr>
          <p:nvPr>
            <p:ph idx="1"/>
          </p:nvPr>
        </p:nvSpPr>
        <p:spPr>
          <a:xfrm>
            <a:off x="457200" y="2636838"/>
            <a:ext cx="8229600" cy="3960514"/>
          </a:xfrm>
        </p:spPr>
        <p:txBody>
          <a:bodyPr/>
          <a:lstStyle/>
          <a:p>
            <a:pPr marL="0" indent="0">
              <a:buNone/>
              <a:defRPr/>
            </a:pPr>
            <a:r>
              <a:rPr lang="en-AU" altLang="en-US" sz="2000" b="1" dirty="0"/>
              <a:t>			</a:t>
            </a:r>
          </a:p>
          <a:p>
            <a:pPr marL="0" indent="0">
              <a:buNone/>
              <a:defRPr/>
            </a:pPr>
            <a:endParaRPr lang="en-AU" altLang="en-US" sz="2000" b="1" dirty="0"/>
          </a:p>
          <a:p>
            <a:pPr marL="0" indent="0">
              <a:buNone/>
              <a:defRPr/>
            </a:pPr>
            <a:r>
              <a:rPr lang="en-AU" altLang="en-US" sz="2000" b="1" dirty="0"/>
              <a:t>			</a:t>
            </a:r>
            <a:r>
              <a:rPr lang="en-AU" altLang="en-US" b="1" dirty="0"/>
              <a:t>Questions?</a:t>
            </a:r>
          </a:p>
          <a:p>
            <a:pPr marL="0" indent="0">
              <a:buFontTx/>
              <a:buNone/>
              <a:defRPr/>
            </a:pPr>
            <a:endParaRPr lang="en-US" altLang="en-US" dirty="0"/>
          </a:p>
        </p:txBody>
      </p:sp>
    </p:spTree>
    <p:extLst>
      <p:ext uri="{BB962C8B-B14F-4D97-AF65-F5344CB8AC3E}">
        <p14:creationId xmlns:p14="http://schemas.microsoft.com/office/powerpoint/2010/main" val="2165253291"/>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0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5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574</TotalTime>
  <Words>1798</Words>
  <Application>Microsoft Office PowerPoint</Application>
  <PresentationFormat>On-screen Show (4:3)</PresentationFormat>
  <Paragraphs>174</Paragraphs>
  <Slides>19</Slides>
  <Notes>19</Notes>
  <HiddenSlides>0</HiddenSlides>
  <MMClips>0</MMClips>
  <ScaleCrop>false</ScaleCrop>
  <HeadingPairs>
    <vt:vector size="6" baseType="variant">
      <vt:variant>
        <vt:lpstr>Fonts Used</vt:lpstr>
      </vt:variant>
      <vt:variant>
        <vt:i4>4</vt:i4>
      </vt:variant>
      <vt:variant>
        <vt:lpstr>Theme</vt:lpstr>
      </vt:variant>
      <vt:variant>
        <vt:i4>8</vt:i4>
      </vt:variant>
      <vt:variant>
        <vt:lpstr>Slide Titles</vt:lpstr>
      </vt:variant>
      <vt:variant>
        <vt:i4>19</vt:i4>
      </vt:variant>
    </vt:vector>
  </HeadingPairs>
  <TitlesOfParts>
    <vt:vector size="31" baseType="lpstr">
      <vt:lpstr>Arial</vt:lpstr>
      <vt:lpstr>Calibri</vt:lpstr>
      <vt:lpstr>Century Gothic</vt:lpstr>
      <vt:lpstr>Courier New</vt:lpstr>
      <vt:lpstr>Default Design</vt:lpstr>
      <vt:lpstr>1_Default Design</vt:lpstr>
      <vt:lpstr>2_Default Design</vt:lpstr>
      <vt:lpstr>4_Default Design</vt:lpstr>
      <vt:lpstr>8_Default Design</vt:lpstr>
      <vt:lpstr>10_Default Design</vt:lpstr>
      <vt:lpstr>11_Default Design</vt:lpstr>
      <vt:lpstr>15_Default Design</vt:lpstr>
      <vt:lpstr>PowerPoint Presentation</vt:lpstr>
      <vt:lpstr> Social and Emotional Wellbeing though Aboriginal Peer and Carer support/Lived Experience at Eastern Health</vt:lpstr>
      <vt:lpstr> My work in the Mental Health  Programme at Eastern Health  </vt:lpstr>
      <vt:lpstr>Key facts taken from  Balit Murrup  Aboriginal Social and Emotional Wellbeing Framework  2017-2027 (DHHS)  </vt:lpstr>
      <vt:lpstr>One in three Aboriginal people experience high or very high levels of psychological distress. That is nearly three times the non-Aboriginal rate. (AATSIHS 2012–13) </vt:lpstr>
      <vt:lpstr>34.8% of Aboriginal Victorians experience medically-diagnosed depression and anxiety compared with 19.6 per cent of non-Aboriginal Victorians.  </vt:lpstr>
      <vt:lpstr>Mental health and related conditions have been estimated to account for as much as 22 per cent of the health gap (12 per cent mental health conditions, 6 per cent alcohol and substance abuse and 4 per cent suicide).</vt:lpstr>
      <vt:lpstr>PowerPoint Presentation</vt:lpstr>
      <vt:lpstr>PowerPoint Presentation</vt:lpstr>
      <vt:lpstr>PowerPoint Presentation</vt:lpstr>
      <vt:lpstr>The team I work with…</vt:lpstr>
      <vt:lpstr>   The traineeship program includes:   A three-year Bachelor of Health Science (Mental Health) Degree –  Charles Sturt University   Supervised clinical placements and workplace  training over three years at the Area Mental Health Service.    Ongoing employment as a Mental Health (Social and Emotional Wellbeing) professional at the host Area Mental Health Service following successful graduation.   </vt:lpstr>
      <vt:lpstr>PowerPoint Presentation</vt:lpstr>
      <vt:lpstr>PowerPoint Presentation</vt:lpstr>
      <vt:lpstr>PowerPoint Presentation</vt:lpstr>
      <vt:lpstr>PowerPoint Presentation</vt:lpstr>
      <vt:lpstr>PowerPoint Presentation</vt:lpstr>
      <vt:lpstr>PowerPoint Presentation</vt:lpstr>
      <vt:lpstr>Thank you for your time ..</vt:lpstr>
    </vt:vector>
  </TitlesOfParts>
  <Company>Eastern Health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Improving access to culturally responsive services for our Aboriginal and Torres Strait Islander Community</dc:title>
  <dc:creator>Locastro, Kate</dc:creator>
  <cp:lastModifiedBy>Adrienne Fitt - SVHM</cp:lastModifiedBy>
  <cp:revision>58</cp:revision>
  <cp:lastPrinted>2019-02-27T01:04:53Z</cp:lastPrinted>
  <dcterms:created xsi:type="dcterms:W3CDTF">2018-07-17T02:49:59Z</dcterms:created>
  <dcterms:modified xsi:type="dcterms:W3CDTF">2019-03-07T05:47:35Z</dcterms:modified>
</cp:coreProperties>
</file>